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9" r:id="rId3"/>
    <p:sldId id="301" r:id="rId4"/>
    <p:sldId id="277" r:id="rId5"/>
    <p:sldId id="278" r:id="rId6"/>
    <p:sldId id="281" r:id="rId7"/>
    <p:sldId id="282" r:id="rId8"/>
    <p:sldId id="283" r:id="rId9"/>
    <p:sldId id="284" r:id="rId10"/>
    <p:sldId id="288" r:id="rId11"/>
    <p:sldId id="287" r:id="rId12"/>
    <p:sldId id="286" r:id="rId13"/>
    <p:sldId id="259" r:id="rId14"/>
    <p:sldId id="291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92" r:id="rId24"/>
    <p:sldId id="276" r:id="rId25"/>
    <p:sldId id="290" r:id="rId26"/>
    <p:sldId id="26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726" autoAdjust="0"/>
    <p:restoredTop sz="94660"/>
  </p:normalViewPr>
  <p:slideViewPr>
    <p:cSldViewPr snapToGrid="0">
      <p:cViewPr>
        <p:scale>
          <a:sx n="75" d="100"/>
          <a:sy n="75" d="100"/>
        </p:scale>
        <p:origin x="-1908" y="-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23EBC-C4B8-41B5-B263-4E359697B131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D84B4-C178-49BB-9BBF-48DB37EDE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구체적인 통신 메커니즘은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BLE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연결 전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주기적으로 신호를 송출하는 쪽을 </a:t>
            </a:r>
            <a:r>
              <a:rPr lang="en-US" altLang="ko-KR" dirty="0" smtClean="0"/>
              <a:t>peripheral,</a:t>
            </a:r>
          </a:p>
          <a:p>
            <a:r>
              <a:rPr lang="ko-KR" altLang="en-US" dirty="0" smtClean="0"/>
              <a:t>신호를 수신하는 쪽을 </a:t>
            </a:r>
            <a:r>
              <a:rPr lang="en-US" altLang="ko-KR" dirty="0" smtClean="0"/>
              <a:t>Central</a:t>
            </a:r>
            <a:r>
              <a:rPr lang="ko-KR" altLang="en-US" dirty="0" smtClean="0"/>
              <a:t>이라고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버스에서 신호를 주기적으로 송출합니다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케이스의 전원이 꺼져있기 때문에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 신호를 수신하지 못합니다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A666B-05BF-46F1-BC3C-4393E96FE49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스마트폰</a:t>
            </a:r>
            <a:r>
              <a:rPr lang="ko-KR" altLang="en-US" dirty="0" smtClean="0"/>
              <a:t> 케이스의 사용자가 전원을 </a:t>
            </a:r>
            <a:r>
              <a:rPr lang="ko-KR" altLang="en-US" dirty="0" err="1" smtClean="0"/>
              <a:t>켜게되면</a:t>
            </a:r>
            <a:endParaRPr lang="en-US" altLang="ko-KR" dirty="0" smtClean="0"/>
          </a:p>
          <a:p>
            <a:r>
              <a:rPr lang="ko-KR" altLang="en-US" dirty="0" smtClean="0"/>
              <a:t>자동으로 프로그램이 실행되게 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 프로그램에서 버스신호를 수신하여 다음의 공식으로 거리를 계산하게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A666B-05BF-46F1-BC3C-4393E96FE49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여러대의</a:t>
            </a:r>
            <a:r>
              <a:rPr lang="ko-KR" altLang="en-US" dirty="0" smtClean="0"/>
              <a:t> 버스가 있을 수 있기 때문에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단계에서 계산한 거리들을 각각 비교하여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가장 가까이에 있는 버스 쪽으로 연결을 요청합니다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A666B-05BF-46F1-BC3C-4393E96FE49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BLE </a:t>
            </a:r>
            <a:r>
              <a:rPr lang="ko-KR" altLang="en-US" dirty="0" smtClean="0"/>
              <a:t>통신 연결이 된 버스에서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케이스쪽으로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버스번호를 송신해 줍니다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스마트폰</a:t>
            </a:r>
            <a:r>
              <a:rPr lang="ko-KR" altLang="en-US" baseline="0" dirty="0" smtClean="0"/>
              <a:t> 케이스에 부착된 </a:t>
            </a:r>
            <a:r>
              <a:rPr lang="ko-KR" altLang="en-US" baseline="0" dirty="0" err="1" smtClean="0"/>
              <a:t>라즈베리파이에서</a:t>
            </a:r>
            <a:r>
              <a:rPr lang="ko-KR" altLang="en-US" baseline="0" dirty="0" smtClean="0"/>
              <a:t> 스피커를 통하여 한글로 번호를 읽어주게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이 기능은 </a:t>
            </a:r>
            <a:r>
              <a:rPr lang="en-US" altLang="ko-KR" dirty="0" smtClean="0"/>
              <a:t>TTS(Text to speech)</a:t>
            </a:r>
            <a:r>
              <a:rPr lang="ko-KR" altLang="en-US" dirty="0" smtClean="0"/>
              <a:t>라고 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시중에 많은 무료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들이 제공되고 있습니다</a:t>
            </a:r>
            <a:r>
              <a:rPr lang="en-US" altLang="ko-KR" dirty="0" smtClean="0"/>
              <a:t>.)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이러한 메커니즘으로 시각장애인분들은 </a:t>
            </a:r>
            <a:r>
              <a:rPr lang="ko-KR" altLang="en-US" dirty="0" err="1" smtClean="0"/>
              <a:t>스마트폰에</a:t>
            </a:r>
            <a:r>
              <a:rPr lang="ko-KR" altLang="en-US" dirty="0" smtClean="0"/>
              <a:t> 부착된 장치의 전원만 켜면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가까운 버스의 번호를 자동으로 들을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A666B-05BF-46F1-BC3C-4393E96FE49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테스트용 보드 및 제품용 보드 </a:t>
            </a:r>
            <a:r>
              <a:rPr lang="ko-KR" altLang="en-US" dirty="0" err="1" smtClean="0"/>
              <a:t>둘다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3.3V</a:t>
            </a:r>
            <a:r>
              <a:rPr lang="ko-KR" altLang="en-US" baseline="0" dirty="0" smtClean="0"/>
              <a:t>전압이 정격전압이지만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휴대폰 충전기에 꽂아도 무방합니다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소스코드 설명은 시간관계상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생략하겠습니다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A666B-05BF-46F1-BC3C-4393E96FE49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642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427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243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8490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9651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13903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278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72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1571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890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84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A7DE3-5DD0-4FA2-A16C-A32D06B68C85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1A094-0F2E-4048-ABCB-637FD51512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0557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png"/><Relationship Id="rId7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5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24.png"/><Relationship Id="rId4" Type="http://schemas.openxmlformats.org/officeDocument/2006/relationships/image" Target="../media/image25.jpe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-1039732" y="196063"/>
            <a:ext cx="7001724" cy="1440550"/>
            <a:chOff x="-16724" y="573049"/>
            <a:chExt cx="7001724" cy="1440550"/>
          </a:xfrm>
        </p:grpSpPr>
        <p:sp>
          <p:nvSpPr>
            <p:cNvPr id="22" name="직사각형 21"/>
            <p:cNvSpPr/>
            <p:nvPr/>
          </p:nvSpPr>
          <p:spPr>
            <a:xfrm>
              <a:off x="-16724" y="1371949"/>
              <a:ext cx="7001724" cy="13280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-16724" y="573049"/>
              <a:ext cx="7001722" cy="1440550"/>
              <a:chOff x="-393799" y="797493"/>
              <a:chExt cx="8959780" cy="5232468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-393799" y="797493"/>
                <a:ext cx="8959780" cy="2894400"/>
                <a:chOff x="-1" y="563880"/>
                <a:chExt cx="7648575" cy="2894400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-1" y="563880"/>
                  <a:ext cx="7648575" cy="482400"/>
                </a:xfrm>
                <a:prstGeom prst="rect">
                  <a:avLst/>
                </a:prstGeom>
                <a:solidFill>
                  <a:srgbClr val="2135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-1" y="1046280"/>
                  <a:ext cx="7648575" cy="482400"/>
                </a:xfrm>
                <a:prstGeom prst="rect">
                  <a:avLst/>
                </a:prstGeom>
                <a:solidFill>
                  <a:srgbClr val="2B46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-1" y="1528680"/>
                  <a:ext cx="7648575" cy="482400"/>
                </a:xfrm>
                <a:prstGeom prst="rect">
                  <a:avLst/>
                </a:prstGeom>
                <a:solidFill>
                  <a:srgbClr val="74C4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-1" y="2011080"/>
                  <a:ext cx="7648575" cy="482400"/>
                </a:xfrm>
                <a:prstGeom prst="rect">
                  <a:avLst/>
                </a:prstGeom>
                <a:solidFill>
                  <a:srgbClr val="FFD4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-1" y="2493480"/>
                  <a:ext cx="7648575" cy="482400"/>
                </a:xfrm>
                <a:prstGeom prst="rect">
                  <a:avLst/>
                </a:prstGeom>
                <a:solidFill>
                  <a:srgbClr val="FE4E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-1" y="2975880"/>
                  <a:ext cx="7648575" cy="482400"/>
                </a:xfrm>
                <a:prstGeom prst="rect">
                  <a:avLst/>
                </a:prstGeom>
                <a:solidFill>
                  <a:srgbClr val="7048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모서리가 둥근 직사각형 10"/>
              <p:cNvSpPr/>
              <p:nvPr/>
            </p:nvSpPr>
            <p:spPr>
              <a:xfrm>
                <a:off x="1323841" y="999951"/>
                <a:ext cx="5524500" cy="2928746"/>
              </a:xfrm>
              <a:prstGeom prst="roundRect">
                <a:avLst>
                  <a:gd name="adj" fmla="val 468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82379" y="4688447"/>
                <a:ext cx="6682731" cy="134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HY견고딕" pitchFamily="18" charset="-127"/>
                    <a:ea typeface="HY견고딕" pitchFamily="18" charset="-127"/>
                  </a:rPr>
                  <a:t>시각장애인의 버스 승차를 위한 스마트폰 케이스</a:t>
                </a:r>
                <a:endParaRPr lang="ko-KR" altLang="en-US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cxnSp>
          <p:nvCxnSpPr>
            <p:cNvPr id="13" name="직선 연결선 12"/>
            <p:cNvCxnSpPr/>
            <p:nvPr/>
          </p:nvCxnSpPr>
          <p:spPr>
            <a:xfrm>
              <a:off x="1649416" y="1263577"/>
              <a:ext cx="366944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623004" y="769092"/>
              <a:ext cx="3722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gradFill flip="none" rotWithShape="1">
                    <a:gsLst>
                      <a:gs pos="0">
                        <a:srgbClr val="2B4682"/>
                      </a:gs>
                      <a:gs pos="100000">
                        <a:srgbClr val="FE4E50"/>
                      </a:gs>
                    </a:gsLst>
                    <a:lin ang="0" scaled="1"/>
                    <a:tileRect/>
                  </a:gra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SMART EYES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909224" y="5349874"/>
            <a:ext cx="3112665" cy="1281262"/>
            <a:chOff x="8750474" y="4673599"/>
            <a:chExt cx="3112665" cy="1281262"/>
          </a:xfrm>
        </p:grpSpPr>
        <p:pic>
          <p:nvPicPr>
            <p:cNvPr id="1039" name="Picture 15" descr="C:\Users\Administrator\Desktop\IOT공모전\다운로드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750474" y="4673599"/>
              <a:ext cx="850901" cy="850901"/>
            </a:xfrm>
            <a:prstGeom prst="rect">
              <a:avLst/>
            </a:prstGeom>
            <a:noFill/>
          </p:spPr>
        </p:pic>
        <p:grpSp>
          <p:nvGrpSpPr>
            <p:cNvPr id="20" name="그룹 19"/>
            <p:cNvGrpSpPr/>
            <p:nvPr/>
          </p:nvGrpSpPr>
          <p:grpSpPr>
            <a:xfrm>
              <a:off x="9337245" y="5020894"/>
              <a:ext cx="2525894" cy="933967"/>
              <a:chOff x="9048132" y="4700618"/>
              <a:chExt cx="2525894" cy="933967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9143682" y="5265253"/>
                <a:ext cx="24303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dirty="0" smtClean="0">
                    <a:latin typeface="나눔바른고딕" pitchFamily="50" charset="-127"/>
                    <a:ea typeface="나눔바른고딕" pitchFamily="50" charset="-127"/>
                  </a:rPr>
                  <a:t>임동욱 전형규 배상현</a:t>
                </a:r>
                <a:endParaRPr lang="ko-KR" altLang="en-US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048132" y="4700618"/>
                <a:ext cx="252589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500" dirty="0" smtClean="0">
                    <a:latin typeface="HY견고딕" pitchFamily="18" charset="-127"/>
                    <a:ea typeface="HY견고딕" pitchFamily="18" charset="-127"/>
                  </a:rPr>
                  <a:t>Little Sherpa</a:t>
                </a:r>
              </a:p>
            </p:txBody>
          </p:sp>
        </p:grpSp>
      </p:grpSp>
      <p:pic>
        <p:nvPicPr>
          <p:cNvPr id="26" name="Picture 12" descr="C:\Users\Administrator\Desktop\IOT공모전\yello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3959" y="2182078"/>
            <a:ext cx="3505570" cy="3097946"/>
          </a:xfrm>
          <a:prstGeom prst="rect">
            <a:avLst/>
          </a:prstGeom>
          <a:noFill/>
        </p:spPr>
      </p:pic>
      <p:pic>
        <p:nvPicPr>
          <p:cNvPr id="28" name="Picture 14" descr="C:\Users\Administrator\Desktop\IOT공모전\pin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6400" y="2182078"/>
            <a:ext cx="3505570" cy="3097946"/>
          </a:xfrm>
          <a:prstGeom prst="rect">
            <a:avLst/>
          </a:prstGeom>
          <a:noFill/>
        </p:spPr>
      </p:pic>
      <p:pic>
        <p:nvPicPr>
          <p:cNvPr id="27" name="Picture 13" descr="C:\Users\Administrator\Desktop\IOT공모전\blu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24355" y="2182078"/>
            <a:ext cx="3505570" cy="30979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205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36" y="620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" name="그룹 71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2" name="직사각형 2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1528680"/>
            <a:ext cx="2286000" cy="482400"/>
          </a:xfrm>
          <a:prstGeom prst="rect">
            <a:avLst/>
          </a:prstGeom>
          <a:solidFill>
            <a:srgbClr val="74C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6" y="15852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" name="그룹 76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20" name="직사각형 19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9" name="그룹 79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18" name="직사각형 1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2" name="그룹 82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16" name="직사각형 15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53076" y="159018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시행안 </a:t>
            </a:r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237" y="2171854"/>
            <a:ext cx="0" cy="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48601" y="6054360"/>
            <a:ext cx="3657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한번에 여러 대의 버스가 도착할 경우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92925" y="367935"/>
            <a:ext cx="4889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NFC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카드 버스 위치 </a:t>
            </a:r>
            <a:r>
              <a:rPr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알리미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218" name="Picture 2" descr="C:\Users\Administrator\Desktop\IOT공모전\source2\KakaoTalk_20180907_22214357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2349" y="1145382"/>
            <a:ext cx="5572125" cy="4179094"/>
          </a:xfrm>
          <a:prstGeom prst="rect">
            <a:avLst/>
          </a:prstGeom>
          <a:noFill/>
        </p:spPr>
      </p:pic>
      <p:pic>
        <p:nvPicPr>
          <p:cNvPr id="29" name="Picture 2" descr="C:\Users\Administrator\Desktop\IOT공모전\source2\faq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86800" y="914399"/>
            <a:ext cx="1876425" cy="1876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 descr="C:\Users\Administrator\Desktop\IOT공모전\source2\제목 없음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5063" y="990600"/>
            <a:ext cx="2689548" cy="1418419"/>
          </a:xfrm>
          <a:prstGeom prst="rect">
            <a:avLst/>
          </a:prstGeom>
          <a:noFill/>
        </p:spPr>
      </p:pic>
      <p:cxnSp>
        <p:nvCxnSpPr>
          <p:cNvPr id="5" name="직선 연결선 4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36" y="620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" name="그룹 71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2" name="직사각형 2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1528680"/>
            <a:ext cx="2286000" cy="482400"/>
          </a:xfrm>
          <a:prstGeom prst="rect">
            <a:avLst/>
          </a:prstGeom>
          <a:solidFill>
            <a:srgbClr val="74C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6" y="15852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" name="그룹 76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20" name="직사각형 19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9" name="그룹 79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18" name="직사각형 1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2" name="그룹 82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16" name="직사각형 15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53076" y="159018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시행안 </a:t>
            </a:r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-3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237" y="2171854"/>
            <a:ext cx="0" cy="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92925" y="367935"/>
            <a:ext cx="4889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승차 예약 </a:t>
            </a:r>
            <a:r>
              <a:rPr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어플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196" name="Picture 4" descr="C:\Users\Administrator\Desktop\IOT공모전\source2\제목 없음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21875" y="990601"/>
            <a:ext cx="3204248" cy="1419224"/>
          </a:xfrm>
          <a:prstGeom prst="rect">
            <a:avLst/>
          </a:prstGeom>
          <a:noFill/>
        </p:spPr>
      </p:pic>
      <p:pic>
        <p:nvPicPr>
          <p:cNvPr id="8197" name="Picture 5" descr="C:\Users\Administrator\Desktop\IOT공모전\source2\제목 없음 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09824" y="3202720"/>
            <a:ext cx="4520565" cy="2383693"/>
          </a:xfrm>
          <a:prstGeom prst="rect">
            <a:avLst/>
          </a:prstGeom>
          <a:noFill/>
        </p:spPr>
      </p:pic>
      <p:pic>
        <p:nvPicPr>
          <p:cNvPr id="8198" name="Picture 6" descr="C:\Users\Administrator\Desktop\IOT공모전\source2\제목 없음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57825" y="990599"/>
            <a:ext cx="2721229" cy="1425989"/>
          </a:xfrm>
          <a:prstGeom prst="rect">
            <a:avLst/>
          </a:prstGeom>
          <a:noFill/>
        </p:spPr>
      </p:pic>
      <p:pic>
        <p:nvPicPr>
          <p:cNvPr id="8199" name="Picture 7" descr="C:\Users\Administrator\Desktop\IOT공모전\source2\제목 없음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19949" y="3200401"/>
            <a:ext cx="4505807" cy="2394978"/>
          </a:xfrm>
          <a:prstGeom prst="rect">
            <a:avLst/>
          </a:prstGeom>
          <a:noFill/>
        </p:spPr>
      </p:pic>
      <p:sp>
        <p:nvSpPr>
          <p:cNvPr id="34" name="오른쪽 화살표 33"/>
          <p:cNvSpPr/>
          <p:nvPr/>
        </p:nvSpPr>
        <p:spPr>
          <a:xfrm>
            <a:off x="8229615" y="1676400"/>
            <a:ext cx="257176" cy="140719"/>
          </a:xfrm>
          <a:prstGeom prst="righ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153040" y="1647825"/>
            <a:ext cx="257176" cy="140719"/>
          </a:xfrm>
          <a:prstGeom prst="righ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562227" y="2539635"/>
            <a:ext cx="2686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어플을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사용하여 버스 승차 예약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648850" y="2558685"/>
            <a:ext cx="12572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버스 도착 알림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00800" y="2558685"/>
            <a:ext cx="12572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승차 예약 알림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62399" y="5729921"/>
            <a:ext cx="1682273" cy="3178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도착 시 스피커 방송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9724" y="5729921"/>
            <a:ext cx="1682273" cy="3178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버스 탑승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6943739" y="4472126"/>
            <a:ext cx="265627" cy="145343"/>
          </a:xfrm>
          <a:prstGeom prst="righ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43"/>
          <p:cNvGrpSpPr/>
          <p:nvPr/>
        </p:nvGrpSpPr>
        <p:grpSpPr>
          <a:xfrm>
            <a:off x="2476500" y="1028700"/>
            <a:ext cx="333375" cy="342900"/>
            <a:chOff x="2476500" y="1028700"/>
            <a:chExt cx="333375" cy="342900"/>
          </a:xfrm>
        </p:grpSpPr>
        <p:sp>
          <p:nvSpPr>
            <p:cNvPr id="42" name="타원 41"/>
            <p:cNvSpPr/>
            <p:nvPr/>
          </p:nvSpPr>
          <p:spPr>
            <a:xfrm>
              <a:off x="2476500" y="1038225"/>
              <a:ext cx="333375" cy="3333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86025" y="1028700"/>
              <a:ext cx="310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45"/>
          <p:cNvGrpSpPr/>
          <p:nvPr/>
        </p:nvGrpSpPr>
        <p:grpSpPr>
          <a:xfrm>
            <a:off x="5509260" y="1036320"/>
            <a:ext cx="333375" cy="342900"/>
            <a:chOff x="2476500" y="1028700"/>
            <a:chExt cx="333375" cy="342900"/>
          </a:xfrm>
        </p:grpSpPr>
        <p:sp>
          <p:nvSpPr>
            <p:cNvPr id="47" name="타원 46"/>
            <p:cNvSpPr/>
            <p:nvPr/>
          </p:nvSpPr>
          <p:spPr>
            <a:xfrm>
              <a:off x="2476500" y="1038225"/>
              <a:ext cx="333375" cy="3333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86025" y="1028700"/>
              <a:ext cx="310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2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48"/>
          <p:cNvGrpSpPr/>
          <p:nvPr/>
        </p:nvGrpSpPr>
        <p:grpSpPr>
          <a:xfrm>
            <a:off x="8564880" y="1028700"/>
            <a:ext cx="333375" cy="342900"/>
            <a:chOff x="2476500" y="1028700"/>
            <a:chExt cx="333375" cy="342900"/>
          </a:xfrm>
        </p:grpSpPr>
        <p:sp>
          <p:nvSpPr>
            <p:cNvPr id="50" name="타원 49"/>
            <p:cNvSpPr/>
            <p:nvPr/>
          </p:nvSpPr>
          <p:spPr>
            <a:xfrm>
              <a:off x="2476500" y="1038225"/>
              <a:ext cx="333375" cy="3333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86025" y="1028700"/>
              <a:ext cx="310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51"/>
          <p:cNvGrpSpPr/>
          <p:nvPr/>
        </p:nvGrpSpPr>
        <p:grpSpPr>
          <a:xfrm>
            <a:off x="2438400" y="3311052"/>
            <a:ext cx="344330" cy="354168"/>
            <a:chOff x="2476500" y="1028700"/>
            <a:chExt cx="333375" cy="342900"/>
          </a:xfrm>
        </p:grpSpPr>
        <p:sp>
          <p:nvSpPr>
            <p:cNvPr id="53" name="타원 52"/>
            <p:cNvSpPr/>
            <p:nvPr/>
          </p:nvSpPr>
          <p:spPr>
            <a:xfrm>
              <a:off x="2476500" y="1038225"/>
              <a:ext cx="333375" cy="3333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486025" y="1028700"/>
              <a:ext cx="310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4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54"/>
          <p:cNvGrpSpPr/>
          <p:nvPr/>
        </p:nvGrpSpPr>
        <p:grpSpPr>
          <a:xfrm>
            <a:off x="7292340" y="3303432"/>
            <a:ext cx="344330" cy="354168"/>
            <a:chOff x="2476500" y="1028700"/>
            <a:chExt cx="333375" cy="342900"/>
          </a:xfrm>
        </p:grpSpPr>
        <p:sp>
          <p:nvSpPr>
            <p:cNvPr id="56" name="타원 55"/>
            <p:cNvSpPr/>
            <p:nvPr/>
          </p:nvSpPr>
          <p:spPr>
            <a:xfrm>
              <a:off x="2476500" y="1038225"/>
              <a:ext cx="333375" cy="3333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86025" y="1028700"/>
              <a:ext cx="310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5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9296401" y="6510971"/>
            <a:ext cx="283844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고딕" pitchFamily="50" charset="-127"/>
                <a:ea typeface="나눔바른고딕" pitchFamily="50" charset="-127"/>
              </a:rPr>
              <a:t>삼성 </a:t>
            </a:r>
            <a:r>
              <a:rPr lang="ko-KR" altLang="en-US" sz="1100" dirty="0" err="1" smtClean="0">
                <a:latin typeface="나눔바른고딕" pitchFamily="50" charset="-127"/>
                <a:ea typeface="나눔바른고딕" pitchFamily="50" charset="-127"/>
              </a:rPr>
              <a:t>투모로우</a:t>
            </a:r>
            <a:r>
              <a:rPr lang="ko-KR" altLang="en-US" sz="1100" dirty="0" smtClean="0">
                <a:latin typeface="나눔바른고딕" pitchFamily="50" charset="-127"/>
                <a:ea typeface="나눔바른고딕" pitchFamily="50" charset="-127"/>
              </a:rPr>
              <a:t> 솔루션</a:t>
            </a:r>
            <a:r>
              <a:rPr lang="en-US" altLang="ko-KR" sz="1100" dirty="0" smtClean="0">
                <a:latin typeface="나눔바른고딕" pitchFamily="50" charset="-127"/>
                <a:ea typeface="나눔바른고딕" pitchFamily="50" charset="-127"/>
              </a:rPr>
              <a:t>-”</a:t>
            </a:r>
            <a:r>
              <a:rPr lang="ko-KR" altLang="en-US" sz="1100" dirty="0" smtClean="0">
                <a:latin typeface="나눔바른고딕" pitchFamily="50" charset="-127"/>
                <a:ea typeface="나눔바른고딕" pitchFamily="50" charset="-127"/>
              </a:rPr>
              <a:t>시각장애인 지우 이야기</a:t>
            </a:r>
            <a:r>
              <a:rPr lang="en-US" altLang="ko-KR" sz="110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  <a:endParaRPr lang="ko-KR" altLang="en-US" sz="11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2390775" y="3190875"/>
            <a:ext cx="4543425" cy="2409825"/>
          </a:xfrm>
          <a:prstGeom prst="rect">
            <a:avLst/>
          </a:prstGeom>
          <a:blipFill dpi="0" rotWithShape="1">
            <a:blip r:embed="rId2" cstate="print">
              <a:alphaModFix amt="4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400300" y="990600"/>
            <a:ext cx="2695575" cy="1419225"/>
          </a:xfrm>
          <a:prstGeom prst="rect">
            <a:avLst/>
          </a:prstGeom>
          <a:blipFill dpi="0" rotWithShape="1">
            <a:blip r:embed="rId3" cstate="print">
              <a:alphaModFix amt="4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3"/>
          <p:cNvGrpSpPr/>
          <p:nvPr/>
        </p:nvGrpSpPr>
        <p:grpSpPr>
          <a:xfrm>
            <a:off x="0" y="620414"/>
            <a:ext cx="2294258" cy="2837866"/>
            <a:chOff x="0" y="620414"/>
            <a:chExt cx="2294258" cy="2837866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3" name="그룹 71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0" y="1528680"/>
              <a:ext cx="22860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236" y="15852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4" name="그룹 76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9" name="그룹 79"/>
            <p:cNvGrpSpPr/>
            <p:nvPr/>
          </p:nvGrpSpPr>
          <p:grpSpPr>
            <a:xfrm>
              <a:off x="0" y="2493480"/>
              <a:ext cx="482600" cy="482400"/>
              <a:chOff x="0" y="563880"/>
              <a:chExt cx="482600" cy="48240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E4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12" name="그룹 82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53076" y="1590189"/>
              <a:ext cx="1741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현재 시행안 </a:t>
              </a:r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-3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237" y="2171854"/>
            <a:ext cx="0" cy="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92925" y="367935"/>
            <a:ext cx="4889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승차 예약 </a:t>
            </a:r>
            <a:r>
              <a:rPr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어플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196" name="Picture 4" descr="C:\Users\Administrator\Desktop\IOT공모전\source2\제목 없음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21875" y="990601"/>
            <a:ext cx="3204248" cy="1419224"/>
          </a:xfrm>
          <a:prstGeom prst="rect">
            <a:avLst/>
          </a:prstGeom>
          <a:noFill/>
        </p:spPr>
      </p:pic>
      <p:pic>
        <p:nvPicPr>
          <p:cNvPr id="8198" name="Picture 6" descr="C:\Users\Administrator\Desktop\IOT공모전\source2\제목 없음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57825" y="990599"/>
            <a:ext cx="2721229" cy="1425989"/>
          </a:xfrm>
          <a:prstGeom prst="rect">
            <a:avLst/>
          </a:prstGeom>
          <a:noFill/>
        </p:spPr>
      </p:pic>
      <p:pic>
        <p:nvPicPr>
          <p:cNvPr id="8199" name="Picture 7" descr="C:\Users\Administrator\Desktop\IOT공모전\source2\제목 없음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19949" y="3200401"/>
            <a:ext cx="4505807" cy="2394978"/>
          </a:xfrm>
          <a:prstGeom prst="rect">
            <a:avLst/>
          </a:prstGeom>
          <a:noFill/>
        </p:spPr>
      </p:pic>
      <p:sp>
        <p:nvSpPr>
          <p:cNvPr id="34" name="오른쪽 화살표 33"/>
          <p:cNvSpPr/>
          <p:nvPr/>
        </p:nvSpPr>
        <p:spPr>
          <a:xfrm>
            <a:off x="8229615" y="1676400"/>
            <a:ext cx="257176" cy="140719"/>
          </a:xfrm>
          <a:prstGeom prst="righ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153040" y="1647825"/>
            <a:ext cx="257176" cy="140719"/>
          </a:xfrm>
          <a:prstGeom prst="righ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648850" y="2558685"/>
            <a:ext cx="12572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버스 도착 알림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00800" y="2558685"/>
            <a:ext cx="12572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승차 예약 알림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62399" y="5729921"/>
            <a:ext cx="1682273" cy="3178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도착 시 스피커 방송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9724" y="5729921"/>
            <a:ext cx="1682273" cy="3178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바른고딕" pitchFamily="50" charset="-127"/>
                <a:ea typeface="나눔바른고딕" pitchFamily="50" charset="-127"/>
              </a:rPr>
              <a:t>버스 탑승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6962789" y="4453076"/>
            <a:ext cx="265627" cy="145343"/>
          </a:xfrm>
          <a:prstGeom prst="righ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2476500" y="1028700"/>
            <a:ext cx="333375" cy="342900"/>
            <a:chOff x="2476500" y="1028700"/>
            <a:chExt cx="333375" cy="342900"/>
          </a:xfrm>
        </p:grpSpPr>
        <p:sp>
          <p:nvSpPr>
            <p:cNvPr id="42" name="타원 41"/>
            <p:cNvSpPr/>
            <p:nvPr/>
          </p:nvSpPr>
          <p:spPr>
            <a:xfrm>
              <a:off x="2476500" y="1038225"/>
              <a:ext cx="333375" cy="3333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86025" y="1028700"/>
              <a:ext cx="310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509260" y="1036320"/>
            <a:ext cx="333375" cy="342900"/>
            <a:chOff x="2476500" y="1028700"/>
            <a:chExt cx="333375" cy="342900"/>
          </a:xfrm>
        </p:grpSpPr>
        <p:sp>
          <p:nvSpPr>
            <p:cNvPr id="47" name="타원 46"/>
            <p:cNvSpPr/>
            <p:nvPr/>
          </p:nvSpPr>
          <p:spPr>
            <a:xfrm>
              <a:off x="2476500" y="1038225"/>
              <a:ext cx="333375" cy="3333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86025" y="1028700"/>
              <a:ext cx="310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2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564880" y="1028700"/>
            <a:ext cx="333375" cy="342900"/>
            <a:chOff x="2476500" y="1028700"/>
            <a:chExt cx="333375" cy="342900"/>
          </a:xfrm>
        </p:grpSpPr>
        <p:sp>
          <p:nvSpPr>
            <p:cNvPr id="50" name="타원 49"/>
            <p:cNvSpPr/>
            <p:nvPr/>
          </p:nvSpPr>
          <p:spPr>
            <a:xfrm>
              <a:off x="2476500" y="1038225"/>
              <a:ext cx="333375" cy="3333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86025" y="1028700"/>
              <a:ext cx="310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438400" y="3311052"/>
            <a:ext cx="344330" cy="354168"/>
            <a:chOff x="2476500" y="1028700"/>
            <a:chExt cx="333375" cy="342900"/>
          </a:xfrm>
        </p:grpSpPr>
        <p:sp>
          <p:nvSpPr>
            <p:cNvPr id="53" name="타원 52"/>
            <p:cNvSpPr/>
            <p:nvPr/>
          </p:nvSpPr>
          <p:spPr>
            <a:xfrm>
              <a:off x="2476500" y="1038225"/>
              <a:ext cx="333375" cy="3333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486025" y="1028700"/>
              <a:ext cx="310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4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292340" y="3303432"/>
            <a:ext cx="344330" cy="354168"/>
            <a:chOff x="2476500" y="1028700"/>
            <a:chExt cx="333375" cy="342900"/>
          </a:xfrm>
        </p:grpSpPr>
        <p:sp>
          <p:nvSpPr>
            <p:cNvPr id="56" name="타원 55"/>
            <p:cNvSpPr/>
            <p:nvPr/>
          </p:nvSpPr>
          <p:spPr>
            <a:xfrm>
              <a:off x="2476500" y="1038225"/>
              <a:ext cx="333375" cy="3333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86025" y="1028700"/>
              <a:ext cx="310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</a:rPr>
                <a:t>5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1" name="Picture 2" descr="C:\Users\Administrator\Desktop\IOT공모전\source2\faq-ico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24225" y="1285874"/>
            <a:ext cx="962025" cy="962025"/>
          </a:xfrm>
          <a:prstGeom prst="rect">
            <a:avLst/>
          </a:prstGeom>
          <a:noFill/>
        </p:spPr>
      </p:pic>
      <p:sp>
        <p:nvSpPr>
          <p:cNvPr id="62" name="TextBox 61"/>
          <p:cNvSpPr txBox="1"/>
          <p:nvPr/>
        </p:nvSpPr>
        <p:spPr>
          <a:xfrm>
            <a:off x="2562227" y="2539635"/>
            <a:ext cx="26860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어플을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사용하여 버스 승차 예약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5" name="Picture 2" descr="C:\Users\Administrator\Desktop\IOT공모전\source2\faq-ico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95725" y="3562350"/>
            <a:ext cx="1676400" cy="167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12" descr="C:\Users\Administrator\Desktop\IOT공모전\yel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7384" y="1905853"/>
            <a:ext cx="3505570" cy="3097946"/>
          </a:xfrm>
          <a:prstGeom prst="rect">
            <a:avLst/>
          </a:prstGeom>
          <a:noFill/>
        </p:spPr>
      </p:pic>
      <p:pic>
        <p:nvPicPr>
          <p:cNvPr id="64" name="Picture 14" descr="C:\Users\Administrator\Desktop\IOT공모전\pi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825" y="1905853"/>
            <a:ext cx="3505570" cy="3097946"/>
          </a:xfrm>
          <a:prstGeom prst="rect">
            <a:avLst/>
          </a:prstGeom>
          <a:noFill/>
        </p:spPr>
      </p:pic>
      <p:pic>
        <p:nvPicPr>
          <p:cNvPr id="65" name="Picture 13" descr="C:\Users\Administrator\Desktop\IOT공모전\blu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7780" y="1905853"/>
            <a:ext cx="3505570" cy="3097946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2244725" y="5244735"/>
            <a:ext cx="4889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스마트 아이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0" y="620414"/>
            <a:ext cx="2286000" cy="2837866"/>
            <a:chOff x="0" y="620414"/>
            <a:chExt cx="2286000" cy="2837866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45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46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0" y="2011080"/>
              <a:ext cx="22860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9236" y="20676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49" name="그룹 60"/>
            <p:cNvGrpSpPr/>
            <p:nvPr/>
          </p:nvGrpSpPr>
          <p:grpSpPr>
            <a:xfrm>
              <a:off x="0" y="2493480"/>
              <a:ext cx="482600" cy="482400"/>
              <a:chOff x="0" y="563880"/>
              <a:chExt cx="482600" cy="482400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E4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50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549709" y="2067614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아이디어 소개</a:t>
              </a:r>
              <a:endPara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128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7587" y="591238"/>
            <a:ext cx="8126587" cy="533392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731000" y="339360"/>
            <a:ext cx="4889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스마트 아이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" name="그룹 39"/>
          <p:cNvGrpSpPr/>
          <p:nvPr/>
        </p:nvGrpSpPr>
        <p:grpSpPr>
          <a:xfrm>
            <a:off x="0" y="620414"/>
            <a:ext cx="2286000" cy="2837866"/>
            <a:chOff x="0" y="620414"/>
            <a:chExt cx="2286000" cy="2837866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3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4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0" y="2011080"/>
              <a:ext cx="22860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9236" y="20676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6" name="그룹 60"/>
            <p:cNvGrpSpPr/>
            <p:nvPr/>
          </p:nvGrpSpPr>
          <p:grpSpPr>
            <a:xfrm>
              <a:off x="0" y="2493480"/>
              <a:ext cx="482600" cy="482400"/>
              <a:chOff x="0" y="563880"/>
              <a:chExt cx="482600" cy="482400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E4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7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549709" y="2067614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아이디어 소개</a:t>
              </a:r>
              <a:endPara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67376" y="3095625"/>
            <a:ext cx="866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BLE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통신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128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51723" y="23139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7069538" y="388179"/>
            <a:ext cx="374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버스와 케이스 간의 통신 메커니즘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6540563" y="788534"/>
            <a:ext cx="46956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89524" y="4538183"/>
            <a:ext cx="105990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peripheral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3397622" y="4065803"/>
            <a:ext cx="72008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10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5454" y="3849779"/>
            <a:ext cx="377938" cy="321247"/>
          </a:xfrm>
          <a:prstGeom prst="rect">
            <a:avLst/>
          </a:prstGeom>
          <a:noFill/>
        </p:spPr>
      </p:pic>
      <p:pic>
        <p:nvPicPr>
          <p:cNvPr id="53" name="Picture 10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3169" y="3594439"/>
            <a:ext cx="508292" cy="432048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4607858" y="28237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전원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: OFF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4" name="Picture 2" descr="ë¼ì¦ë² ë¦¬íì´ zero w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1663" y="3300225"/>
            <a:ext cx="1436408" cy="1436408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>
          <a:xfrm>
            <a:off x="2906585" y="4181662"/>
            <a:ext cx="170751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주기적으로 신호 보냄</a:t>
            </a:r>
          </a:p>
        </p:txBody>
      </p:sp>
      <p:pic>
        <p:nvPicPr>
          <p:cNvPr id="61" name="Picture 2" descr="ë¼ì¦ë² ë¦¬íì´ zero w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91526" y="3085083"/>
            <a:ext cx="805606" cy="805606"/>
          </a:xfrm>
          <a:prstGeom prst="rect">
            <a:avLst/>
          </a:prstGeom>
          <a:noFill/>
        </p:spPr>
      </p:pic>
      <p:pic>
        <p:nvPicPr>
          <p:cNvPr id="64" name="Picture 6" descr="ë²ì¤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37382" y="2913675"/>
            <a:ext cx="1512168" cy="1512168"/>
          </a:xfrm>
          <a:prstGeom prst="rect">
            <a:avLst/>
          </a:prstGeom>
          <a:noFill/>
        </p:spPr>
      </p:pic>
      <p:sp>
        <p:nvSpPr>
          <p:cNvPr id="68" name="TextBox 67"/>
          <p:cNvSpPr txBox="1"/>
          <p:nvPr/>
        </p:nvSpPr>
        <p:spPr>
          <a:xfrm>
            <a:off x="4903693" y="4589215"/>
            <a:ext cx="811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Central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0" y="620414"/>
            <a:ext cx="2286000" cy="3320266"/>
            <a:chOff x="0" y="620414"/>
            <a:chExt cx="2286000" cy="3320266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2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73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74" name="그룹 58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>
              <a:off x="0" y="2493480"/>
              <a:ext cx="22860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9236" y="25500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7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584518" y="256754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기술  소개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9" name="그룹 25"/>
            <p:cNvGrpSpPr/>
            <p:nvPr/>
          </p:nvGrpSpPr>
          <p:grpSpPr>
            <a:xfrm>
              <a:off x="0" y="3458280"/>
              <a:ext cx="482600" cy="482400"/>
              <a:chOff x="0" y="563880"/>
              <a:chExt cx="482600" cy="4824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80" name="직사각형 79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  <p:grpSp>
        <p:nvGrpSpPr>
          <p:cNvPr id="92" name="그룹 27"/>
          <p:cNvGrpSpPr/>
          <p:nvPr/>
        </p:nvGrpSpPr>
        <p:grpSpPr>
          <a:xfrm>
            <a:off x="6953267" y="1222639"/>
            <a:ext cx="4680000" cy="312063"/>
            <a:chOff x="6953267" y="1100237"/>
            <a:chExt cx="4680000" cy="312063"/>
          </a:xfrm>
        </p:grpSpPr>
        <p:sp>
          <p:nvSpPr>
            <p:cNvPr id="93" name="TextBox 92"/>
            <p:cNvSpPr txBox="1"/>
            <p:nvPr/>
          </p:nvSpPr>
          <p:spPr>
            <a:xfrm>
              <a:off x="7069538" y="1100237"/>
              <a:ext cx="1250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SMART EYES</a:t>
              </a:r>
            </a:p>
          </p:txBody>
        </p:sp>
        <p:cxnSp>
          <p:nvCxnSpPr>
            <p:cNvPr id="94" name="직선 연결선 93"/>
            <p:cNvCxnSpPr/>
            <p:nvPr/>
          </p:nvCxnSpPr>
          <p:spPr>
            <a:xfrm>
              <a:off x="6953267" y="1412300"/>
              <a:ext cx="4680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5" name="그룹 5"/>
          <p:cNvGrpSpPr/>
          <p:nvPr/>
        </p:nvGrpSpPr>
        <p:grpSpPr>
          <a:xfrm>
            <a:off x="6938409" y="1877059"/>
            <a:ext cx="4844012" cy="4482404"/>
            <a:chOff x="7024134" y="2153844"/>
            <a:chExt cx="4844012" cy="4482404"/>
          </a:xfrm>
        </p:grpSpPr>
        <p:sp>
          <p:nvSpPr>
            <p:cNvPr id="96" name="TextBox 95"/>
            <p:cNvSpPr txBox="1"/>
            <p:nvPr/>
          </p:nvSpPr>
          <p:spPr>
            <a:xfrm>
              <a:off x="7024134" y="2153844"/>
              <a:ext cx="4461850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버스에 부착된 </a:t>
              </a:r>
              <a:r>
                <a:rPr lang="ko-KR" altLang="en-US" sz="1400" kern="0" dirty="0" err="1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라즈베리파이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또는 </a:t>
              </a:r>
              <a:r>
                <a:rPr lang="ko-KR" altLang="en-US" sz="1400" kern="0" dirty="0" err="1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아두이노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보드 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+ HM-10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모듈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보드에서 </a:t>
              </a:r>
              <a:r>
                <a:rPr lang="ko-KR" altLang="en-US" sz="1400" kern="0" dirty="0" err="1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비콘모드로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신호를 송신함으로써 버스 위치를 사용자에게 알립니다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024134" y="3338740"/>
              <a:ext cx="4844012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시각장애인분들이 자신의 휴대폰에 장착된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라즈베리파이의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배터리 스위치를 켜면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자동으로 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BLE</a:t>
              </a:r>
            </a:p>
            <a:p>
              <a:pPr marL="63500" fontAlgn="base" latinLnBrk="0">
                <a:lnSpc>
                  <a:spcPct val="160000"/>
                </a:lnSpc>
              </a:pP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기능이 활성화되고 버스위치를 수신합니다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024134" y="5854496"/>
              <a:ext cx="4533613" cy="781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4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버스에서 시각장애인의 장치로 버스번호를 전송하고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</a:p>
            <a:p>
              <a:pPr marL="63500" fontAlgn="base" latinLnBrk="0">
                <a:lnSpc>
                  <a:spcPct val="160000"/>
                </a:lnSpc>
              </a:pP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시각장애인의 장치에서 한글로 번호를 소리로 읽어줍니다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024134" y="4593804"/>
              <a:ext cx="4844012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시각장애인분들의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스마트폰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케이스에 들어있는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라즈베리파이가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버스들 간의 거리를 비교하여 가장 가까이에 있는 버스와 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BLE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연결을 합니다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6643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51723" y="23139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7069538" y="388179"/>
            <a:ext cx="374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버스와 케이스 간의 통신 메커니즘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6540563" y="788534"/>
            <a:ext cx="46956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27"/>
          <p:cNvGrpSpPr/>
          <p:nvPr/>
        </p:nvGrpSpPr>
        <p:grpSpPr>
          <a:xfrm>
            <a:off x="6953267" y="1222639"/>
            <a:ext cx="4680000" cy="312063"/>
            <a:chOff x="6953267" y="1100237"/>
            <a:chExt cx="4680000" cy="312063"/>
          </a:xfrm>
        </p:grpSpPr>
        <p:sp>
          <p:nvSpPr>
            <p:cNvPr id="29" name="TextBox 28"/>
            <p:cNvSpPr txBox="1"/>
            <p:nvPr/>
          </p:nvSpPr>
          <p:spPr>
            <a:xfrm>
              <a:off x="7069538" y="1100237"/>
              <a:ext cx="1250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SMART EYES</a:t>
              </a: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6953267" y="1412300"/>
              <a:ext cx="4680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그룹 5"/>
          <p:cNvGrpSpPr/>
          <p:nvPr/>
        </p:nvGrpSpPr>
        <p:grpSpPr>
          <a:xfrm>
            <a:off x="6938409" y="1877059"/>
            <a:ext cx="4844012" cy="4482404"/>
            <a:chOff x="7024134" y="2153844"/>
            <a:chExt cx="4844012" cy="4482404"/>
          </a:xfrm>
        </p:grpSpPr>
        <p:sp>
          <p:nvSpPr>
            <p:cNvPr id="27" name="TextBox 26"/>
            <p:cNvSpPr txBox="1"/>
            <p:nvPr/>
          </p:nvSpPr>
          <p:spPr>
            <a:xfrm>
              <a:off x="7024134" y="2153844"/>
              <a:ext cx="4461850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버스에 부착된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라즈베리파이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또는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아두이노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보드 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+ HM-10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모듈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보드에서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비콘모드로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신호를 송신함으로써 버스 위치를 사용자에게 알립니다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24134" y="3338740"/>
              <a:ext cx="4844012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시각장애인분들이 자신의 휴대폰에 장착된 </a:t>
              </a:r>
              <a:r>
                <a:rPr lang="ko-KR" altLang="en-US" sz="1400" kern="0" dirty="0" err="1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라즈베리파이의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배터리 스위치를 켜면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자동으로 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BLE</a:t>
              </a:r>
            </a:p>
            <a:p>
              <a:pPr marL="63500" fontAlgn="base" latinLnBrk="0">
                <a:lnSpc>
                  <a:spcPct val="160000"/>
                </a:lnSpc>
              </a:pP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기능이 활성화되고 버스위치를 수신합니다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24134" y="5854496"/>
              <a:ext cx="4533613" cy="781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4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버스에서 시각장애인의 장치로 버스번호를 전송하고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</a:p>
            <a:p>
              <a:pPr marL="63500" fontAlgn="base" latinLnBrk="0">
                <a:lnSpc>
                  <a:spcPct val="160000"/>
                </a:lnSpc>
              </a:pP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시각장애인의 장치에서 한글로 번호를 소리로 읽어줍니다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024134" y="4593804"/>
              <a:ext cx="4844012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시각장애인분들의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스마트폰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케이스에 들어있는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라즈베리파이가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버스들 간의 거리를 비교하여 가장 가까이에 있는 버스와 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BLE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연결을 합니다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</p:grpSp>
      <p:cxnSp>
        <p:nvCxnSpPr>
          <p:cNvPr id="46" name="직선 화살표 연결선 45"/>
          <p:cNvCxnSpPr/>
          <p:nvPr/>
        </p:nvCxnSpPr>
        <p:spPr>
          <a:xfrm>
            <a:off x="3397622" y="4065803"/>
            <a:ext cx="72008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10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5454" y="3849779"/>
            <a:ext cx="377938" cy="321247"/>
          </a:xfrm>
          <a:prstGeom prst="rect">
            <a:avLst/>
          </a:prstGeom>
          <a:noFill/>
        </p:spPr>
      </p:pic>
      <p:pic>
        <p:nvPicPr>
          <p:cNvPr id="53" name="Picture 10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3169" y="3594439"/>
            <a:ext cx="508292" cy="432048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4607858" y="282376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전원 </a:t>
            </a:r>
            <a:r>
              <a:rPr lang="en-US" altLang="ko-KR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: ON</a:t>
            </a:r>
            <a:endParaRPr lang="ko-KR" altLang="en-US" dirty="0">
              <a:solidFill>
                <a:srgbClr val="0070C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6492" y="4989194"/>
            <a:ext cx="5883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자동으로 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BLE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프로그램 실행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(/etc/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rc.local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버스신호를 수신하여 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RSSI,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Tx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Power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를 고려하여 거리 계산</a:t>
            </a:r>
            <a:endParaRPr lang="en-US" altLang="ko-KR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4" name="Picture 2" descr="ë¼ì¦ë² ë¦¬íì´ zero w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1663" y="3300225"/>
            <a:ext cx="1436408" cy="1436408"/>
          </a:xfrm>
          <a:prstGeom prst="rect">
            <a:avLst/>
          </a:prstGeom>
          <a:noFill/>
        </p:spPr>
      </p:pic>
      <p:pic>
        <p:nvPicPr>
          <p:cNvPr id="61" name="Picture 2" descr="ë¼ì¦ë² ë¦¬íì´ zero w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91526" y="3085083"/>
            <a:ext cx="805606" cy="805606"/>
          </a:xfrm>
          <a:prstGeom prst="rect">
            <a:avLst/>
          </a:prstGeom>
          <a:noFill/>
        </p:spPr>
      </p:pic>
      <p:pic>
        <p:nvPicPr>
          <p:cNvPr id="64" name="Picture 6" descr="ë²ì¤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37382" y="2913675"/>
            <a:ext cx="1512168" cy="1512168"/>
          </a:xfrm>
          <a:prstGeom prst="rect">
            <a:avLst/>
          </a:prstGeom>
          <a:noFill/>
        </p:spPr>
      </p:pic>
      <p:grpSp>
        <p:nvGrpSpPr>
          <p:cNvPr id="11" name="그룹 70"/>
          <p:cNvGrpSpPr/>
          <p:nvPr/>
        </p:nvGrpSpPr>
        <p:grpSpPr>
          <a:xfrm>
            <a:off x="691637" y="5615357"/>
            <a:ext cx="3622455" cy="385481"/>
            <a:chOff x="1344706" y="6024282"/>
            <a:chExt cx="4751294" cy="654424"/>
          </a:xfrm>
        </p:grpSpPr>
        <p:pic>
          <p:nvPicPr>
            <p:cNvPr id="2049" name="Picture 1"/>
            <p:cNvPicPr>
              <a:picLocks noChangeAspect="1" noChangeArrowheads="1"/>
            </p:cNvPicPr>
            <p:nvPr/>
          </p:nvPicPr>
          <p:blipFill>
            <a:blip r:embed="rId8" cstate="print"/>
            <a:srcRect l="16471" t="58299" r="31568" b="28386"/>
            <a:stretch>
              <a:fillRect/>
            </a:stretch>
          </p:blipFill>
          <p:spPr bwMode="auto">
            <a:xfrm>
              <a:off x="1344706" y="6024282"/>
              <a:ext cx="4751294" cy="654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직사각형 69"/>
            <p:cNvSpPr/>
            <p:nvPr/>
          </p:nvSpPr>
          <p:spPr>
            <a:xfrm>
              <a:off x="5701553" y="6427694"/>
              <a:ext cx="394447" cy="179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389524" y="4538183"/>
            <a:ext cx="105990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peripheral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06585" y="4181662"/>
            <a:ext cx="170751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주기적으로 신호 보냄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903693" y="4589215"/>
            <a:ext cx="811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Central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03387" y="6025662"/>
            <a:ext cx="2531462" cy="7386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err="1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TxPower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신호의 송출 크기</a:t>
            </a:r>
            <a:endParaRPr lang="en-US" altLang="ko-KR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RSSI 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신호의 세기</a:t>
            </a:r>
            <a:endParaRPr lang="en-US" altLang="ko-KR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n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전파손실도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기본값 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로 계산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0" y="620414"/>
            <a:ext cx="2286000" cy="3320266"/>
            <a:chOff x="0" y="620414"/>
            <a:chExt cx="2286000" cy="3320266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59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60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62" name="그룹 58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63" name="직사각형 62"/>
            <p:cNvSpPr/>
            <p:nvPr/>
          </p:nvSpPr>
          <p:spPr>
            <a:xfrm>
              <a:off x="0" y="2493480"/>
              <a:ext cx="22860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236" y="25500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66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584518" y="256754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기술  소개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97" name="그룹 25"/>
            <p:cNvGrpSpPr/>
            <p:nvPr/>
          </p:nvGrpSpPr>
          <p:grpSpPr>
            <a:xfrm>
              <a:off x="0" y="3458280"/>
              <a:ext cx="482600" cy="482400"/>
              <a:chOff x="0" y="563880"/>
              <a:chExt cx="482600" cy="4824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98" name="직사각형 97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6643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51723" y="23139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7069538" y="388179"/>
            <a:ext cx="374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버스와 케이스 간의 통신 메커니즘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6540563" y="788534"/>
            <a:ext cx="46956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10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5454" y="3849779"/>
            <a:ext cx="377938" cy="321247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4607858" y="282376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전원 </a:t>
            </a:r>
            <a:r>
              <a:rPr lang="en-US" altLang="ko-KR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: ON</a:t>
            </a:r>
            <a:endParaRPr lang="ko-KR" altLang="en-US" dirty="0">
              <a:solidFill>
                <a:srgbClr val="0070C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3689" y="5317439"/>
            <a:ext cx="3855543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가장 가까이에 있는 버스의 거리를 비교</a:t>
            </a:r>
            <a:endParaRPr lang="en-US" altLang="ko-KR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시각장애인분들의 장치에서 버스 쪽으로 연결요청</a:t>
            </a:r>
            <a:endParaRPr lang="en-US" altLang="ko-KR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3380377" y="4078562"/>
            <a:ext cx="72008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ë¼ì¦ë² ë¦¬íì´ zero w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1663" y="3300225"/>
            <a:ext cx="1436408" cy="1436408"/>
          </a:xfrm>
          <a:prstGeom prst="rect">
            <a:avLst/>
          </a:prstGeom>
          <a:noFill/>
        </p:spPr>
      </p:pic>
      <p:pic>
        <p:nvPicPr>
          <p:cNvPr id="64" name="Picture 2" descr="ë¼ì¦ë² ë¦¬íì´ zero w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91526" y="3085083"/>
            <a:ext cx="805606" cy="805606"/>
          </a:xfrm>
          <a:prstGeom prst="rect">
            <a:avLst/>
          </a:prstGeom>
          <a:noFill/>
        </p:spPr>
      </p:pic>
      <p:pic>
        <p:nvPicPr>
          <p:cNvPr id="68" name="Picture 6" descr="ë²ì¤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37382" y="2913675"/>
            <a:ext cx="1512168" cy="1512168"/>
          </a:xfrm>
          <a:prstGeom prst="rect">
            <a:avLst/>
          </a:prstGeom>
          <a:noFill/>
        </p:spPr>
      </p:pic>
      <p:grpSp>
        <p:nvGrpSpPr>
          <p:cNvPr id="11" name="그룹 77"/>
          <p:cNvGrpSpPr/>
          <p:nvPr/>
        </p:nvGrpSpPr>
        <p:grpSpPr>
          <a:xfrm>
            <a:off x="175845" y="3997569"/>
            <a:ext cx="1002269" cy="785447"/>
            <a:chOff x="-756084" y="2913675"/>
            <a:chExt cx="1959750" cy="1512168"/>
          </a:xfrm>
        </p:grpSpPr>
        <p:pic>
          <p:nvPicPr>
            <p:cNvPr id="75" name="Picture 10" descr="BL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-108012" y="3849779"/>
              <a:ext cx="377938" cy="321247"/>
            </a:xfrm>
            <a:prstGeom prst="rect">
              <a:avLst/>
            </a:prstGeom>
            <a:noFill/>
          </p:spPr>
        </p:pic>
        <p:pic>
          <p:nvPicPr>
            <p:cNvPr id="76" name="Picture 2" descr="ë¼ì¦ë² ë¦¬íì´ zero 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98060" y="3085083"/>
              <a:ext cx="805606" cy="805606"/>
            </a:xfrm>
            <a:prstGeom prst="rect">
              <a:avLst/>
            </a:prstGeom>
            <a:noFill/>
          </p:spPr>
        </p:pic>
        <p:pic>
          <p:nvPicPr>
            <p:cNvPr id="77" name="Picture 6" descr="ë²ì¤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-756084" y="2913675"/>
              <a:ext cx="1512168" cy="1512168"/>
            </a:xfrm>
            <a:prstGeom prst="rect">
              <a:avLst/>
            </a:prstGeom>
            <a:noFill/>
          </p:spPr>
        </p:pic>
      </p:grpSp>
      <p:sp>
        <p:nvSpPr>
          <p:cNvPr id="79" name="TextBox 78"/>
          <p:cNvSpPr txBox="1"/>
          <p:nvPr/>
        </p:nvSpPr>
        <p:spPr>
          <a:xfrm>
            <a:off x="0" y="4784369"/>
            <a:ext cx="116730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peripheral2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389524" y="4538183"/>
            <a:ext cx="116730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peripheral1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03693" y="4589215"/>
            <a:ext cx="811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Central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3" name="Picture 10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33169" y="3594439"/>
            <a:ext cx="508292" cy="432048"/>
          </a:xfrm>
          <a:prstGeom prst="rect">
            <a:avLst/>
          </a:prstGeom>
          <a:noFill/>
        </p:spPr>
      </p:pic>
      <p:sp>
        <p:nvSpPr>
          <p:cNvPr id="84" name="직사각형 83"/>
          <p:cNvSpPr/>
          <p:nvPr/>
        </p:nvSpPr>
        <p:spPr>
          <a:xfrm>
            <a:off x="3406612" y="411184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연결요청</a:t>
            </a:r>
            <a:endParaRPr lang="en-US" altLang="ko-KR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0" y="620414"/>
            <a:ext cx="2286000" cy="3320266"/>
            <a:chOff x="0" y="620414"/>
            <a:chExt cx="2286000" cy="3320266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2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73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74" name="그룹 58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0" y="2493480"/>
              <a:ext cx="22860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9236" y="25500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85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84518" y="256754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기술  소개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87" name="그룹 25"/>
            <p:cNvGrpSpPr/>
            <p:nvPr/>
          </p:nvGrpSpPr>
          <p:grpSpPr>
            <a:xfrm>
              <a:off x="0" y="3458280"/>
              <a:ext cx="482600" cy="482400"/>
              <a:chOff x="0" y="563880"/>
              <a:chExt cx="482600" cy="4824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90" name="직사각형 89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  <p:grpSp>
        <p:nvGrpSpPr>
          <p:cNvPr id="100" name="그룹 27"/>
          <p:cNvGrpSpPr/>
          <p:nvPr/>
        </p:nvGrpSpPr>
        <p:grpSpPr>
          <a:xfrm>
            <a:off x="6953267" y="1222639"/>
            <a:ext cx="4680000" cy="312063"/>
            <a:chOff x="6953267" y="1100237"/>
            <a:chExt cx="4680000" cy="312063"/>
          </a:xfrm>
        </p:grpSpPr>
        <p:sp>
          <p:nvSpPr>
            <p:cNvPr id="101" name="TextBox 100"/>
            <p:cNvSpPr txBox="1"/>
            <p:nvPr/>
          </p:nvSpPr>
          <p:spPr>
            <a:xfrm>
              <a:off x="7069538" y="1100237"/>
              <a:ext cx="1250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SMART EYES</a:t>
              </a:r>
            </a:p>
          </p:txBody>
        </p:sp>
        <p:cxnSp>
          <p:nvCxnSpPr>
            <p:cNvPr id="102" name="직선 연결선 101"/>
            <p:cNvCxnSpPr/>
            <p:nvPr/>
          </p:nvCxnSpPr>
          <p:spPr>
            <a:xfrm>
              <a:off x="6953267" y="1412300"/>
              <a:ext cx="4680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3" name="그룹 5"/>
          <p:cNvGrpSpPr/>
          <p:nvPr/>
        </p:nvGrpSpPr>
        <p:grpSpPr>
          <a:xfrm>
            <a:off x="6938409" y="1877059"/>
            <a:ext cx="4844012" cy="4482404"/>
            <a:chOff x="7024134" y="2153844"/>
            <a:chExt cx="4844012" cy="4482404"/>
          </a:xfrm>
        </p:grpSpPr>
        <p:sp>
          <p:nvSpPr>
            <p:cNvPr id="104" name="TextBox 103"/>
            <p:cNvSpPr txBox="1"/>
            <p:nvPr/>
          </p:nvSpPr>
          <p:spPr>
            <a:xfrm>
              <a:off x="7024134" y="2153844"/>
              <a:ext cx="4461850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버스에 부착된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라즈베리파이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또는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아두이노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보드 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+ HM-10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모듈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보드에서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비콘모드로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신호를 송신함으로써 버스 위치를 사용자에게 알립니다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024134" y="3338740"/>
              <a:ext cx="4844012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시각장애인분들이 자신의 휴대폰에 장착된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라즈베리파이의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배터리 스위치를 켜면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자동으로 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BLE</a:t>
              </a:r>
            </a:p>
            <a:p>
              <a:pPr marL="63500" fontAlgn="base" latinLnBrk="0">
                <a:lnSpc>
                  <a:spcPct val="160000"/>
                </a:lnSpc>
              </a:pP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기능이 활성화되고 버스위치를 수신합니다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024134" y="5854496"/>
              <a:ext cx="4533613" cy="781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4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버스에서 시각장애인의 장치로 버스번호를 전송하고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</a:p>
            <a:p>
              <a:pPr marL="63500" fontAlgn="base" latinLnBrk="0">
                <a:lnSpc>
                  <a:spcPct val="160000"/>
                </a:lnSpc>
              </a:pP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시각장애인의 장치에서 한글로 번호를 소리로 읽어줍니다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024134" y="4593804"/>
              <a:ext cx="4844012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시각장애인분들의 </a:t>
              </a:r>
              <a:r>
                <a:rPr lang="ko-KR" altLang="en-US" sz="1400" kern="0" dirty="0" err="1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스마트폰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케이스에 들어있는 </a:t>
              </a:r>
              <a:r>
                <a:rPr lang="ko-KR" altLang="en-US" sz="1400" kern="0" dirty="0" err="1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라즈베리파이가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버스들 간의 거리를 비교하여 가장 가까이에 있는 버스와 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BLE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연결을 합니다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6643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51723" y="23139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7069538" y="388179"/>
            <a:ext cx="374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버스와 케이스 간의 통신 메커니즘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6540563" y="788534"/>
            <a:ext cx="46956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10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5454" y="3849779"/>
            <a:ext cx="377938" cy="321247"/>
          </a:xfrm>
          <a:prstGeom prst="rect">
            <a:avLst/>
          </a:prstGeom>
          <a:noFill/>
        </p:spPr>
      </p:pic>
      <p:pic>
        <p:nvPicPr>
          <p:cNvPr id="53" name="Picture 10" descr="BLE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3169" y="3594439"/>
            <a:ext cx="508292" cy="432048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4607858" y="282376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전원 </a:t>
            </a:r>
            <a:r>
              <a:rPr lang="en-US" altLang="ko-KR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: ON</a:t>
            </a:r>
            <a:endParaRPr lang="ko-KR" altLang="en-US" dirty="0">
              <a:solidFill>
                <a:srgbClr val="0070C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8520" y="5024364"/>
            <a:ext cx="473719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연결 후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버스 쪽에서 시각장애인분들 쪽으로 버스번호를 전송</a:t>
            </a:r>
            <a:endParaRPr lang="en-US" altLang="ko-KR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스마트폰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케이스에 부착된 스피커에서 버스번호가 소리로 나옴</a:t>
            </a:r>
            <a:endParaRPr lang="en-US" altLang="ko-KR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1" name="Picture 2" descr="ë¼ì¦ë² ë¦¬íì´ zero w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1663" y="3300225"/>
            <a:ext cx="1436408" cy="1436408"/>
          </a:xfrm>
          <a:prstGeom prst="rect">
            <a:avLst/>
          </a:prstGeom>
          <a:noFill/>
        </p:spPr>
      </p:pic>
      <p:pic>
        <p:nvPicPr>
          <p:cNvPr id="64" name="Picture 2" descr="ë¼ì¦ë² ë¦¬íì´ zero w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91526" y="3085083"/>
            <a:ext cx="805606" cy="805606"/>
          </a:xfrm>
          <a:prstGeom prst="rect">
            <a:avLst/>
          </a:prstGeom>
          <a:noFill/>
        </p:spPr>
      </p:pic>
      <p:pic>
        <p:nvPicPr>
          <p:cNvPr id="68" name="Picture 6" descr="ë²ì¤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37382" y="2913675"/>
            <a:ext cx="1512168" cy="1512168"/>
          </a:xfrm>
          <a:prstGeom prst="rect">
            <a:avLst/>
          </a:prstGeom>
          <a:noFill/>
        </p:spPr>
      </p:pic>
      <p:cxnSp>
        <p:nvCxnSpPr>
          <p:cNvPr id="46" name="직선 화살표 연결선 45"/>
          <p:cNvCxnSpPr/>
          <p:nvPr/>
        </p:nvCxnSpPr>
        <p:spPr>
          <a:xfrm>
            <a:off x="3397622" y="4065803"/>
            <a:ext cx="72008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6" descr="ì¤í¼ì»¤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1841" y="3558571"/>
            <a:ext cx="412305" cy="412305"/>
          </a:xfrm>
          <a:prstGeom prst="rect">
            <a:avLst/>
          </a:prstGeom>
          <a:noFill/>
        </p:spPr>
      </p:pic>
      <p:sp>
        <p:nvSpPr>
          <p:cNvPr id="69" name="TextBox 68"/>
          <p:cNvSpPr txBox="1"/>
          <p:nvPr/>
        </p:nvSpPr>
        <p:spPr>
          <a:xfrm>
            <a:off x="1389524" y="4538183"/>
            <a:ext cx="105990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peripheral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903693" y="4589215"/>
            <a:ext cx="811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Central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0" y="620414"/>
            <a:ext cx="2286000" cy="3320266"/>
            <a:chOff x="0" y="620414"/>
            <a:chExt cx="2286000" cy="3320266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4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75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76" name="그룹 58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77" name="직사각형 76"/>
            <p:cNvSpPr/>
            <p:nvPr/>
          </p:nvSpPr>
          <p:spPr>
            <a:xfrm>
              <a:off x="0" y="2493480"/>
              <a:ext cx="22860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9236" y="25500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9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584518" y="256754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기술  소개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81" name="그룹 25"/>
            <p:cNvGrpSpPr/>
            <p:nvPr/>
          </p:nvGrpSpPr>
          <p:grpSpPr>
            <a:xfrm>
              <a:off x="0" y="3458280"/>
              <a:ext cx="482600" cy="482400"/>
              <a:chOff x="0" y="563880"/>
              <a:chExt cx="482600" cy="4824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82" name="직사각형 8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  <p:grpSp>
        <p:nvGrpSpPr>
          <p:cNvPr id="94" name="그룹 27"/>
          <p:cNvGrpSpPr/>
          <p:nvPr/>
        </p:nvGrpSpPr>
        <p:grpSpPr>
          <a:xfrm>
            <a:off x="6953267" y="1222639"/>
            <a:ext cx="4680000" cy="312063"/>
            <a:chOff x="6953267" y="1100237"/>
            <a:chExt cx="4680000" cy="312063"/>
          </a:xfrm>
        </p:grpSpPr>
        <p:sp>
          <p:nvSpPr>
            <p:cNvPr id="95" name="TextBox 94"/>
            <p:cNvSpPr txBox="1"/>
            <p:nvPr/>
          </p:nvSpPr>
          <p:spPr>
            <a:xfrm>
              <a:off x="7069538" y="1100237"/>
              <a:ext cx="1250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SMART EYES</a:t>
              </a:r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6953267" y="1412300"/>
              <a:ext cx="4680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7" name="그룹 5"/>
          <p:cNvGrpSpPr/>
          <p:nvPr/>
        </p:nvGrpSpPr>
        <p:grpSpPr>
          <a:xfrm>
            <a:off x="6938409" y="1877059"/>
            <a:ext cx="4844012" cy="4482404"/>
            <a:chOff x="7024134" y="2153844"/>
            <a:chExt cx="4844012" cy="4482404"/>
          </a:xfrm>
        </p:grpSpPr>
        <p:sp>
          <p:nvSpPr>
            <p:cNvPr id="98" name="TextBox 97"/>
            <p:cNvSpPr txBox="1"/>
            <p:nvPr/>
          </p:nvSpPr>
          <p:spPr>
            <a:xfrm>
              <a:off x="7024134" y="2153844"/>
              <a:ext cx="4461850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버스에 부착된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라즈베리파이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또는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아두이노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보드 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+ HM-10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모듈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보드에서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비콘모드로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신호를 송신함으로써 버스 위치를 사용자에게 알립니다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024134" y="3338740"/>
              <a:ext cx="4844012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시각장애인분들이 자신의 휴대폰에 장착된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라즈베리파이의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배터리 스위치를 켜면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자동으로 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BLE</a:t>
              </a:r>
            </a:p>
            <a:p>
              <a:pPr marL="63500" fontAlgn="base" latinLnBrk="0">
                <a:lnSpc>
                  <a:spcPct val="160000"/>
                </a:lnSpc>
              </a:pP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기능이 활성화되고 버스위치를 수신합니다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024134" y="5854496"/>
              <a:ext cx="4533613" cy="781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4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버스에서 시각장애인의 장치로 버스번호를 전송하고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</a:p>
            <a:p>
              <a:pPr marL="63500" fontAlgn="base" latinLnBrk="0">
                <a:lnSpc>
                  <a:spcPct val="160000"/>
                </a:lnSpc>
              </a:pP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시각장애인의 장치에서 한글로 번호를 소리로 읽어줍니다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024134" y="4593804"/>
              <a:ext cx="4844012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시각장애인분들의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스마트폰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케이스에 들어있는 </a:t>
              </a:r>
              <a:r>
                <a:rPr lang="ko-KR" altLang="en-US" sz="1400" kern="0" dirty="0" err="1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라즈베리파이가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버스들 간의 거리를 비교하여 가장 가까이에 있는 버스와 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BLE </a:t>
              </a:r>
              <a:r>
                <a:rPr lang="ko-KR" altLang="en-US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연결을 합니다</a:t>
              </a:r>
              <a:r>
                <a:rPr lang="en-US" altLang="ko-KR" sz="1400" kern="0" dirty="0" smtClean="0">
                  <a:solidFill>
                    <a:schemeClr val="bg1">
                      <a:lumMod val="8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6643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424756" y="290790"/>
            <a:ext cx="258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하드웨어 및 소스코드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550088" y="693844"/>
            <a:ext cx="46956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672648" y="386442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sudo</a:t>
            </a:r>
            <a:r>
              <a:rPr lang="en-US" altLang="ko-KR" sz="10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apt-get update</a:t>
            </a:r>
            <a:endParaRPr lang="en-US" altLang="ko-KR" sz="800" dirty="0"/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sudo</a:t>
            </a:r>
            <a:r>
              <a:rPr lang="en-US" altLang="ko-KR" sz="10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apt-get upgrade</a:t>
            </a:r>
            <a:endParaRPr lang="en-US" altLang="ko-KR" sz="800" dirty="0"/>
          </a:p>
        </p:txBody>
      </p:sp>
      <p:sp>
        <p:nvSpPr>
          <p:cNvPr id="9" name="직사각형 8"/>
          <p:cNvSpPr/>
          <p:nvPr/>
        </p:nvSpPr>
        <p:spPr>
          <a:xfrm>
            <a:off x="5663123" y="457874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sudo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apt-get install </a:t>
            </a: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libusb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-dev </a:t>
            </a:r>
            <a:endParaRPr lang="en-US" altLang="ko-KR" sz="1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sudo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apt-get install libglib2.0-dev --fix-missing</a:t>
            </a:r>
            <a:endParaRPr lang="en-US" altLang="ko-KR" sz="1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sudo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apt-get install </a:t>
            </a: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libudev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-dev</a:t>
            </a:r>
            <a:endParaRPr lang="en-US" altLang="ko-KR" sz="1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sudo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apt-get install </a:t>
            </a: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libical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-dev</a:t>
            </a:r>
            <a:endParaRPr lang="en-US" altLang="ko-KR" sz="1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sudo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apt-get install </a:t>
            </a: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libreadline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-dev</a:t>
            </a:r>
            <a:endParaRPr lang="en-US" altLang="ko-KR" sz="1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sudo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apt-get install libdbus-glib-1-dev</a:t>
            </a:r>
            <a:endParaRPr lang="en-US" altLang="ko-KR" sz="1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sudo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apt-get install </a:t>
            </a: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bluetooth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bluez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blueman</a:t>
            </a:r>
            <a:endParaRPr lang="en-US" altLang="ko-KR" sz="1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sudo</a:t>
            </a:r>
            <a:r>
              <a:rPr lang="en-US" altLang="ko-KR" sz="1000" dirty="0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apt-get install python-</a:t>
            </a:r>
            <a:r>
              <a:rPr lang="en-US" altLang="ko-KR" sz="1000" dirty="0" err="1">
                <a:solidFill>
                  <a:srgbClr val="00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bluez</a:t>
            </a:r>
            <a:endParaRPr lang="en-US" altLang="ko-KR" sz="1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10" name="그룹 12"/>
          <p:cNvGrpSpPr/>
          <p:nvPr/>
        </p:nvGrpSpPr>
        <p:grpSpPr>
          <a:xfrm>
            <a:off x="5345192" y="904021"/>
            <a:ext cx="4962987" cy="5571194"/>
            <a:chOff x="5335667" y="989746"/>
            <a:chExt cx="4962987" cy="5571194"/>
          </a:xfrm>
        </p:grpSpPr>
        <p:sp>
          <p:nvSpPr>
            <p:cNvPr id="31" name="TextBox 30"/>
            <p:cNvSpPr txBox="1"/>
            <p:nvPr/>
          </p:nvSpPr>
          <p:spPr>
            <a:xfrm>
              <a:off x="5451938" y="3144505"/>
              <a:ext cx="2134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라즈베리파이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BLE Setting</a:t>
              </a:r>
            </a:p>
            <a:p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5335667" y="3456568"/>
              <a:ext cx="468000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2" name="그룹 6"/>
            <p:cNvGrpSpPr/>
            <p:nvPr/>
          </p:nvGrpSpPr>
          <p:grpSpPr>
            <a:xfrm>
              <a:off x="5335667" y="989746"/>
              <a:ext cx="4680000" cy="1911327"/>
              <a:chOff x="5391074" y="1467037"/>
              <a:chExt cx="4680000" cy="191132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507345" y="1467037"/>
                <a:ext cx="30372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라즈베리파이</a:t>
                </a:r>
                <a:r>
                  <a:rPr lang="ko-KR" alt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Specification(</a:t>
                </a:r>
                <a:r>
                  <a:rPr lang="ko-KR" alt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테스트용</a:t>
                </a:r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)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39" name="직선 연결선 38"/>
              <p:cNvCxnSpPr/>
              <p:nvPr/>
            </p:nvCxnSpPr>
            <p:spPr>
              <a:xfrm>
                <a:off x="5391074" y="1779100"/>
                <a:ext cx="46800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13" name="그룹 5"/>
              <p:cNvGrpSpPr/>
              <p:nvPr/>
            </p:nvGrpSpPr>
            <p:grpSpPr>
              <a:xfrm>
                <a:off x="5589524" y="1930364"/>
                <a:ext cx="3177006" cy="1448000"/>
                <a:chOff x="2261768" y="4559875"/>
                <a:chExt cx="3177006" cy="1448000"/>
              </a:xfrm>
            </p:grpSpPr>
            <p:sp>
              <p:nvSpPr>
                <p:cNvPr id="70" name="TextBox 69"/>
                <p:cNvSpPr txBox="1"/>
                <p:nvPr/>
              </p:nvSpPr>
              <p:spPr>
                <a:xfrm>
                  <a:off x="2261768" y="4563305"/>
                  <a:ext cx="4219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OS</a:t>
                  </a:r>
                  <a:endPara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2261768" y="4937006"/>
                  <a:ext cx="527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CPU</a:t>
                  </a:r>
                  <a:endPara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2261768" y="5310707"/>
                  <a:ext cx="95365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MEMORY</a:t>
                  </a:r>
                  <a:endPara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2261768" y="5684408"/>
                  <a:ext cx="81464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POWER</a:t>
                  </a:r>
                  <a:endPara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grpSp>
              <p:nvGrpSpPr>
                <p:cNvPr id="14" name="그룹 4"/>
                <p:cNvGrpSpPr/>
                <p:nvPr/>
              </p:nvGrpSpPr>
              <p:grpSpPr>
                <a:xfrm>
                  <a:off x="3331129" y="4559875"/>
                  <a:ext cx="2107645" cy="1406716"/>
                  <a:chOff x="3331129" y="4559875"/>
                  <a:chExt cx="2107645" cy="1406716"/>
                </a:xfrm>
              </p:grpSpPr>
              <p:sp>
                <p:nvSpPr>
                  <p:cNvPr id="48" name="모서리가 둥근 직사각형 47"/>
                  <p:cNvSpPr/>
                  <p:nvPr/>
                </p:nvSpPr>
                <p:spPr>
                  <a:xfrm>
                    <a:off x="3331129" y="5015586"/>
                    <a:ext cx="2088595" cy="2036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itchFamily="50" charset="-127"/>
                      <a:ea typeface="나눔바른고딕" pitchFamily="50" charset="-127"/>
                    </a:endParaRPr>
                  </a:p>
                </p:txBody>
              </p:sp>
              <p:sp>
                <p:nvSpPr>
                  <p:cNvPr id="53" name="모서리가 둥근 직사각형 52"/>
                  <p:cNvSpPr/>
                  <p:nvPr/>
                </p:nvSpPr>
                <p:spPr>
                  <a:xfrm>
                    <a:off x="3340654" y="5389287"/>
                    <a:ext cx="2088595" cy="2036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itchFamily="50" charset="-127"/>
                      <a:ea typeface="나눔바른고딕" pitchFamily="50" charset="-127"/>
                    </a:endParaRPr>
                  </a:p>
                </p:txBody>
              </p:sp>
              <p:sp>
                <p:nvSpPr>
                  <p:cNvPr id="68" name="모서리가 둥근 직사각형 67"/>
                  <p:cNvSpPr/>
                  <p:nvPr/>
                </p:nvSpPr>
                <p:spPr>
                  <a:xfrm>
                    <a:off x="3350179" y="5762988"/>
                    <a:ext cx="2088595" cy="2036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itchFamily="50" charset="-127"/>
                      <a:ea typeface="나눔바른고딕" pitchFamily="50" charset="-127"/>
                    </a:endParaRPr>
                  </a:p>
                </p:txBody>
              </p:sp>
              <p:sp>
                <p:nvSpPr>
                  <p:cNvPr id="74" name="모서리가 둥근 직사각형 73"/>
                  <p:cNvSpPr/>
                  <p:nvPr/>
                </p:nvSpPr>
                <p:spPr>
                  <a:xfrm>
                    <a:off x="3336967" y="4600599"/>
                    <a:ext cx="2088595" cy="20360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itchFamily="50" charset="-127"/>
                      <a:ea typeface="나눔바른고딕" pitchFamily="50" charset="-127"/>
                    </a:endParaRP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3467715" y="4559875"/>
                    <a:ext cx="189680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dirty="0" err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itchFamily="50" charset="-127"/>
                        <a:ea typeface="나눔바른고딕" pitchFamily="50" charset="-127"/>
                      </a:rPr>
                      <a:t>Raspbian</a:t>
                    </a:r>
                    <a:r>
                      <a:rPr lang="en-US" altLang="ko-KR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itchFamily="50" charset="-127"/>
                        <a:ea typeface="나눔바른고딕" pitchFamily="50" charset="-127"/>
                      </a:rPr>
                      <a:t> OS (STRETCH)</a:t>
                    </a:r>
                    <a:endPara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endParaRPr>
                  </a:p>
                </p:txBody>
              </p:sp>
            </p:grpSp>
            <p:sp>
              <p:nvSpPr>
                <p:cNvPr id="76" name="TextBox 75"/>
                <p:cNvSpPr txBox="1"/>
                <p:nvPr/>
              </p:nvSpPr>
              <p:spPr>
                <a:xfrm>
                  <a:off x="3467715" y="4974300"/>
                  <a:ext cx="127195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1.2GHz, 4Cores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3467715" y="5352588"/>
                  <a:ext cx="10887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1GB LPDDR2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3467715" y="5730876"/>
                  <a:ext cx="73930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itchFamily="50" charset="-127"/>
                      <a:ea typeface="나눔바른고딕" pitchFamily="50" charset="-127"/>
                    </a:rPr>
                    <a:t>5V 2.5A</a:t>
                  </a:r>
                  <a:endPara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endParaRPr>
                </a:p>
              </p:txBody>
            </p:sp>
          </p:grpSp>
        </p:grpSp>
        <p:sp>
          <p:nvSpPr>
            <p:cNvPr id="80" name="TextBox 79"/>
            <p:cNvSpPr txBox="1"/>
            <p:nvPr/>
          </p:nvSpPr>
          <p:spPr>
            <a:xfrm>
              <a:off x="5451938" y="3554903"/>
              <a:ext cx="4461850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en-US" altLang="ko-KR" sz="14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운영체제 업데이트 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(OS Update)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454642" y="4281923"/>
              <a:ext cx="4844012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r>
                <a:rPr lang="en-US" altLang="ko-KR" sz="14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BLE(Bluetooth 4.0)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모듈 설치</a:t>
              </a:r>
              <a:endPara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54642" y="5927572"/>
              <a:ext cx="4844012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. RSSI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를 사용하기 위해 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Dump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모듈 설치</a:t>
              </a:r>
              <a:endPara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63123" y="6314719"/>
              <a:ext cx="22717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sudo</a:t>
              </a:r>
              <a:r>
                <a:rPr lang="en-US" altLang="ko-KR" sz="100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apt-get install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bluez-hcidump</a:t>
              </a:r>
              <a:endParaRPr lang="en-US" altLang="ko-KR" sz="10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pic>
        <p:nvPicPr>
          <p:cNvPr id="69" name="Picture 2" descr="ë¼ì¦ë² ë¦¬íì´ zero w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4080" y="3320003"/>
            <a:ext cx="1583291" cy="1583291"/>
          </a:xfrm>
          <a:prstGeom prst="rect">
            <a:avLst/>
          </a:prstGeom>
          <a:noFill/>
        </p:spPr>
      </p:pic>
      <p:pic>
        <p:nvPicPr>
          <p:cNvPr id="79" name="Picture 20" descr="raspberry pi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75074" y="850888"/>
            <a:ext cx="2105037" cy="2105037"/>
          </a:xfrm>
          <a:prstGeom prst="rect">
            <a:avLst/>
          </a:prstGeom>
          <a:noFill/>
        </p:spPr>
      </p:pic>
      <p:sp>
        <p:nvSpPr>
          <p:cNvPr id="82" name="TextBox 81"/>
          <p:cNvSpPr txBox="1"/>
          <p:nvPr/>
        </p:nvSpPr>
        <p:spPr>
          <a:xfrm>
            <a:off x="2447930" y="2798154"/>
            <a:ext cx="233749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&lt;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테스트용 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: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라즈베리파이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3 B&gt;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447930" y="4779354"/>
            <a:ext cx="246093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&lt;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제품용 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: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라즈베리파이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zero w&gt;</a:t>
            </a:r>
            <a:endParaRPr lang="ko-KR" altLang="en-US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0" y="620414"/>
            <a:ext cx="2286000" cy="3320266"/>
            <a:chOff x="0" y="620414"/>
            <a:chExt cx="2286000" cy="3320266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90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91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92" name="그룹 58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93" name="직사각형 92"/>
            <p:cNvSpPr/>
            <p:nvPr/>
          </p:nvSpPr>
          <p:spPr>
            <a:xfrm>
              <a:off x="0" y="2493480"/>
              <a:ext cx="22860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9236" y="25500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95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584518" y="256754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기술  소개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97" name="그룹 25"/>
            <p:cNvGrpSpPr/>
            <p:nvPr/>
          </p:nvGrpSpPr>
          <p:grpSpPr>
            <a:xfrm>
              <a:off x="0" y="3458280"/>
              <a:ext cx="482600" cy="482400"/>
              <a:chOff x="0" y="563880"/>
              <a:chExt cx="482600" cy="4824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98" name="직사각형 97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5298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236" y="620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1046280"/>
            <a:ext cx="2324101" cy="482400"/>
          </a:xfrm>
          <a:prstGeom prst="rect">
            <a:avLst/>
          </a:prstGeom>
          <a:solidFill>
            <a:srgbClr val="2B4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6" y="11028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2" name="그룹 75"/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</p:grpSpPr>
        <p:sp>
          <p:nvSpPr>
            <p:cNvPr id="23" name="직사각형 22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3" name="그룹 78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21" name="직사각형 2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4" name="그룹 81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19" name="직사각형 18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5" name="그룹 84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17" name="직사각형 16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34975" y="1101360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아이디어의 시작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54250" y="3288935"/>
            <a:ext cx="77343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시각장애인들이 버스번호를 인식한다는 건 어떤 느낌일까요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257905" y="379214"/>
            <a:ext cx="526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참조용 코드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540563" y="779569"/>
            <a:ext cx="46956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4"/>
          <p:cNvGrpSpPr/>
          <p:nvPr/>
        </p:nvGrpSpPr>
        <p:grpSpPr>
          <a:xfrm>
            <a:off x="2455123" y="1919853"/>
            <a:ext cx="4819905" cy="3142910"/>
            <a:chOff x="925144" y="3181202"/>
            <a:chExt cx="6187140" cy="3142910"/>
          </a:xfrm>
        </p:grpSpPr>
        <p:sp>
          <p:nvSpPr>
            <p:cNvPr id="28" name="TextBox 27"/>
            <p:cNvSpPr txBox="1"/>
            <p:nvPr/>
          </p:nvSpPr>
          <p:spPr>
            <a:xfrm>
              <a:off x="925144" y="3181202"/>
              <a:ext cx="4461850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en-US" altLang="ko-KR" sz="14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kern="0" dirty="0" err="1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신호송출을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위해서 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Beacon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모드로 전환</a:t>
              </a:r>
              <a:endPara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7848" y="4429106"/>
              <a:ext cx="4844012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r>
                <a:rPr lang="en-US" altLang="ko-KR" sz="14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주기적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반복적인 신호 송출</a:t>
              </a:r>
              <a:endPara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25144" y="5581774"/>
              <a:ext cx="4844013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3500" fontAlgn="base" latinLnBrk="0">
                <a:lnSpc>
                  <a:spcPct val="160000"/>
                </a:lnSpc>
              </a:pPr>
              <a:r>
                <a:rPr lang="en-US" altLang="ko-KR" sz="14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. Beacon </a:t>
              </a:r>
              <a:r>
                <a:rPr lang="ko-KR" altLang="en-US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모드 해제</a:t>
              </a:r>
              <a:endPara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15812" y="5985558"/>
              <a:ext cx="25828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sudo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hciconfig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hci0 </a:t>
              </a: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noleadv</a:t>
              </a:r>
              <a:endParaRPr lang="en-US" altLang="ko-KR" sz="1000" kern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16284" y="3607045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sudo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hciconfig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hci0 up</a:t>
              </a:r>
            </a:p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sudo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hciconfig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hci0 </a:t>
              </a: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leadv</a:t>
              </a:r>
              <a:endParaRPr lang="en-US" altLang="ko-KR" sz="1000" kern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sudo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hciconfig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hci0 </a:t>
              </a: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noscan</a:t>
              </a:r>
              <a:endParaRPr lang="en-US" altLang="ko-KR" sz="1000" kern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16284" y="4811794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sudo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hcitool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-</a:t>
              </a: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i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hci0 </a:t>
              </a:r>
              <a:r>
                <a:rPr lang="en-US" altLang="ko-KR" sz="1000" kern="0" dirty="0" err="1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cmd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 0x08 0x0008 1E 02 01 </a:t>
              </a:r>
              <a:r>
                <a:rPr lang="en-US" altLang="ko-KR" sz="10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1A</a:t>
              </a:r>
            </a:p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0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1A FF 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4C 00 02 15 E2 0A 39 F4 73 F5 4B C4 A1 2F 17 </a:t>
              </a:r>
              <a:endParaRPr lang="en-US" altLang="ko-KR" sz="10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190500" algn="just" fontAlgn="base">
                <a:lnSpc>
                  <a:spcPct val="160000"/>
                </a:lnSpc>
              </a:pPr>
              <a:r>
                <a:rPr lang="en-US" altLang="ko-KR" sz="10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D1 </a:t>
              </a:r>
              <a:r>
                <a: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rPr>
                <a:t>AD 07 A9 61 00 01 00 01 C8 00</a:t>
              </a:r>
            </a:p>
          </p:txBody>
        </p:sp>
      </p:grpSp>
      <p:grpSp>
        <p:nvGrpSpPr>
          <p:cNvPr id="10" name="그룹 7"/>
          <p:cNvGrpSpPr/>
          <p:nvPr/>
        </p:nvGrpSpPr>
        <p:grpSpPr>
          <a:xfrm>
            <a:off x="2639213" y="1536414"/>
            <a:ext cx="1480500" cy="581090"/>
            <a:chOff x="2299752" y="2848964"/>
            <a:chExt cx="1480500" cy="581090"/>
          </a:xfrm>
        </p:grpSpPr>
        <p:sp>
          <p:nvSpPr>
            <p:cNvPr id="36" name="TextBox 35"/>
            <p:cNvSpPr txBox="1"/>
            <p:nvPr/>
          </p:nvSpPr>
          <p:spPr>
            <a:xfrm>
              <a:off x="2312078" y="3122277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4484" y="2848964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299752" y="3149117"/>
              <a:ext cx="14805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8" name="직사각형 97"/>
          <p:cNvSpPr/>
          <p:nvPr/>
        </p:nvSpPr>
        <p:spPr>
          <a:xfrm>
            <a:off x="7320131" y="3634494"/>
            <a:ext cx="4748905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git</a:t>
            </a:r>
            <a:r>
              <a:rPr lang="en-US" altLang="ko-KR" sz="100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clone https://github.com/ewenchou/bluetooth-proximity.git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cd </a:t>
            </a:r>
            <a:r>
              <a:rPr lang="en-US" altLang="ko-KR" sz="1000" dirty="0" err="1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bluetooth</a:t>
            </a:r>
            <a:r>
              <a:rPr lang="en-US" altLang="ko-KR" sz="100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-proximity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sudo</a:t>
            </a:r>
            <a:r>
              <a:rPr lang="en-US" altLang="ko-KR" sz="100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python setup.py install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75517" y="152688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단계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7227738" y="1825142"/>
            <a:ext cx="14805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067367" y="1907839"/>
            <a:ext cx="347587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 fontAlgn="base" latinLnBrk="0">
              <a:lnSpc>
                <a:spcPct val="16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근접거리 측정 공식</a:t>
            </a:r>
            <a:endParaRPr lang="en-US" altLang="ko-KR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069473" y="3155743"/>
            <a:ext cx="377358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 fontAlgn="base" latinLnBrk="0">
              <a:lnSpc>
                <a:spcPct val="16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 BLE-proximity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모듈 설치</a:t>
            </a:r>
            <a:endParaRPr lang="en-US" altLang="ko-KR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067367" y="4308411"/>
            <a:ext cx="377358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 fontAlgn="base" latinLnBrk="0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근접거리 측정</a:t>
            </a:r>
            <a:endParaRPr lang="en-US" altLang="ko-KR" sz="1400" kern="0" dirty="0" smtClean="0">
              <a:solidFill>
                <a:srgbClr val="0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320131" y="4820055"/>
            <a:ext cx="1904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python bluetooth_scanner.py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408046" y="2461087"/>
            <a:ext cx="1782924" cy="160237"/>
          </a:xfrm>
          <a:prstGeom prst="rect">
            <a:avLst/>
          </a:prstGeom>
          <a:blipFill>
            <a:blip r:embed="rId2" cstate="print"/>
            <a:stretch>
              <a:fillRect l="-683" t="-11538" b="-3846"/>
            </a:stretch>
          </a:blipFill>
        </p:spPr>
        <p:txBody>
          <a:bodyPr/>
          <a:lstStyle/>
          <a:p>
            <a:r>
              <a:rPr lang="ko-KR" altLang="en-US">
                <a:noFill/>
                <a:latin typeface="나눔바른고딕" pitchFamily="50" charset="-127"/>
                <a:ea typeface="나눔바른고딕" pitchFamily="50" charset="-127"/>
              </a:rPr>
              <a:t> 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0" y="620414"/>
            <a:ext cx="2286000" cy="3320266"/>
            <a:chOff x="0" y="620414"/>
            <a:chExt cx="2286000" cy="3320266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61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64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68" name="그룹 58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69" name="직사각형 68"/>
            <p:cNvSpPr/>
            <p:nvPr/>
          </p:nvSpPr>
          <p:spPr>
            <a:xfrm>
              <a:off x="0" y="2493480"/>
              <a:ext cx="22860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236" y="25500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1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584518" y="256754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기술  소개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3" name="그룹 25"/>
            <p:cNvGrpSpPr/>
            <p:nvPr/>
          </p:nvGrpSpPr>
          <p:grpSpPr>
            <a:xfrm>
              <a:off x="0" y="3458280"/>
              <a:ext cx="482600" cy="482400"/>
              <a:chOff x="0" y="563880"/>
              <a:chExt cx="482600" cy="4824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74" name="직사각형 73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2535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7"/>
          <p:cNvGrpSpPr/>
          <p:nvPr/>
        </p:nvGrpSpPr>
        <p:grpSpPr>
          <a:xfrm>
            <a:off x="7401116" y="1410670"/>
            <a:ext cx="5309923" cy="4768630"/>
            <a:chOff x="1829080" y="449334"/>
            <a:chExt cx="5309923" cy="4768630"/>
          </a:xfrm>
        </p:grpSpPr>
        <p:grpSp>
          <p:nvGrpSpPr>
            <p:cNvPr id="3" name="그룹 78"/>
            <p:cNvGrpSpPr/>
            <p:nvPr/>
          </p:nvGrpSpPr>
          <p:grpSpPr>
            <a:xfrm>
              <a:off x="1829080" y="568985"/>
              <a:ext cx="5309923" cy="4648979"/>
              <a:chOff x="811939" y="3181202"/>
              <a:chExt cx="6816159" cy="4648979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1016283" y="5206805"/>
                <a:ext cx="6096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from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gattlib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import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GATTRequester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GATTResponse</a:t>
                </a:r>
                <a:endPara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req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=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GATTRequester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("00:11:22:33:44:55")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response =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GATTResponse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()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req.read_by_handle_async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(0x15, response)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while not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response.received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():</a:t>
                </a:r>
              </a:p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time.sleep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(0.1)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steps =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response.received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()[0]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925144" y="3181202"/>
                <a:ext cx="6702954" cy="43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3500" fontAlgn="base" latinLnBrk="0">
                  <a:lnSpc>
                    <a:spcPct val="160000"/>
                  </a:lnSpc>
                </a:pPr>
                <a:r>
                  <a:rPr lang="en-US" altLang="ko-KR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4</a:t>
                </a:r>
                <a:r>
                  <a:rPr lang="en-US" altLang="ko-KR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. </a:t>
                </a:r>
                <a:r>
                  <a:rPr lang="ko-KR" altLang="en-US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버스의 </a:t>
                </a:r>
                <a:r>
                  <a:rPr lang="ko-KR" altLang="en-US" sz="1400" kern="0" dirty="0" err="1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라즈베리파이에서</a:t>
                </a:r>
                <a:r>
                  <a:rPr lang="ko-KR" altLang="en-US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데이터 쓰기</a:t>
                </a:r>
                <a:endPara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25144" y="4821366"/>
                <a:ext cx="4844012" cy="43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3500" fontAlgn="base" latinLnBrk="0">
                  <a:lnSpc>
                    <a:spcPct val="160000"/>
                  </a:lnSpc>
                </a:pPr>
                <a:r>
                  <a:rPr lang="en-US" altLang="ko-KR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5</a:t>
                </a:r>
                <a:r>
                  <a:rPr lang="en-US" altLang="ko-KR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. </a:t>
                </a:r>
                <a:r>
                  <a:rPr lang="ko-KR" altLang="en-US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케이스의 </a:t>
                </a:r>
                <a:r>
                  <a:rPr lang="ko-KR" altLang="en-US" sz="1400" kern="0" dirty="0" err="1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라즈베리파이에서</a:t>
                </a:r>
                <a:r>
                  <a:rPr lang="ko-KR" altLang="en-US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데이터 읽기</a:t>
                </a:r>
                <a:endPara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811939" y="7048429"/>
                <a:ext cx="5758625" cy="781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27000" algn="just" fontAlgn="base">
                  <a:lnSpc>
                    <a:spcPct val="160000"/>
                  </a:lnSpc>
                </a:pPr>
                <a:r>
                  <a:rPr lang="en-US" altLang="ko-KR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6. </a:t>
                </a:r>
                <a:r>
                  <a:rPr lang="ko-KR" altLang="en-US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스마트폰으로 버스번호 전달해서 소리 출력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(TTS)</a:t>
                </a:r>
              </a:p>
              <a:p>
                <a:pPr marL="127000" algn="just" fontAlgn="base">
                  <a:lnSpc>
                    <a:spcPct val="160000"/>
                  </a:lnSpc>
                </a:pPr>
                <a:endParaRPr lang="ko-KR" altLang="en-US" sz="14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1016284" y="3607045"/>
                <a:ext cx="6096000" cy="10772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from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gattlib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import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GATTRequester</a:t>
                </a:r>
                <a:endPara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req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=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GATTRequester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("00:11:22:33:44:55")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req.write_by_handle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(0x10,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str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bytearray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([14, 4, 56])))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*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bytearray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부분에 버스의 번호를 담아서 전송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3094760" y="44933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57905" y="379214"/>
            <a:ext cx="526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참조용 코드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540563" y="779569"/>
            <a:ext cx="46956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2706461" y="1070572"/>
            <a:ext cx="1480500" cy="307778"/>
            <a:chOff x="9432801" y="2850863"/>
            <a:chExt cx="1480500" cy="307778"/>
          </a:xfrm>
        </p:grpSpPr>
        <p:sp>
          <p:nvSpPr>
            <p:cNvPr id="45" name="TextBox 44"/>
            <p:cNvSpPr txBox="1"/>
            <p:nvPr/>
          </p:nvSpPr>
          <p:spPr>
            <a:xfrm>
              <a:off x="9455990" y="2850863"/>
              <a:ext cx="13548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  및 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4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단계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9432801" y="3158641"/>
              <a:ext cx="148050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2448956" y="1406232"/>
            <a:ext cx="5295899" cy="4709411"/>
            <a:chOff x="1573475" y="449334"/>
            <a:chExt cx="5295899" cy="4709411"/>
          </a:xfrm>
        </p:grpSpPr>
        <p:grpSp>
          <p:nvGrpSpPr>
            <p:cNvPr id="12" name="그룹 53"/>
            <p:cNvGrpSpPr/>
            <p:nvPr/>
          </p:nvGrpSpPr>
          <p:grpSpPr>
            <a:xfrm>
              <a:off x="1573475" y="568985"/>
              <a:ext cx="5295899" cy="4589760"/>
              <a:chOff x="483837" y="3181202"/>
              <a:chExt cx="6798157" cy="458976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670181" y="4811794"/>
                <a:ext cx="6096000" cy="13234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from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gattlib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import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DiscoveryService</a:t>
                </a:r>
                <a:endPara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service =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DiscoveryService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("hci0")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devices =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service.discover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(2)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for address, name in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devices.items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():</a:t>
                </a:r>
              </a:p>
              <a:p>
                <a:pPr marL="2540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print("name: {}, address: {}".format(name, address))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79040" y="3181202"/>
                <a:ext cx="6702954" cy="43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3500" fontAlgn="base" latinLnBrk="0">
                  <a:lnSpc>
                    <a:spcPct val="160000"/>
                  </a:lnSpc>
                </a:pPr>
                <a:r>
                  <a:rPr lang="en-US" altLang="ko-KR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1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.</a:t>
                </a:r>
                <a:r>
                  <a:rPr lang="en-US" altLang="ko-KR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BLE</a:t>
                </a:r>
                <a:r>
                  <a:rPr lang="ko-KR" altLang="en-US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통신을 </a:t>
                </a:r>
                <a:r>
                  <a:rPr lang="ko-KR" altLang="en-US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통한 정보전달을 </a:t>
                </a:r>
                <a:r>
                  <a:rPr lang="ko-KR" altLang="en-US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위해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 library </a:t>
                </a:r>
                <a:r>
                  <a:rPr lang="ko-KR" altLang="en-US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설치</a:t>
                </a:r>
                <a:endParaRPr lang="en-US" altLang="ko-KR" sz="1400" kern="0" dirty="0" smtClea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81743" y="4429106"/>
                <a:ext cx="5772508" cy="43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3500" fontAlgn="base" latinLnBrk="0">
                  <a:lnSpc>
                    <a:spcPct val="160000"/>
                  </a:lnSpc>
                </a:pPr>
                <a:r>
                  <a:rPr lang="en-US" altLang="ko-KR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2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.</a:t>
                </a:r>
                <a:r>
                  <a:rPr lang="en-US" altLang="ko-KR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장치 발견</a:t>
                </a:r>
                <a:r>
                  <a:rPr lang="en-US" altLang="ko-KR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</a:t>
                </a:r>
                <a:r>
                  <a:rPr lang="ko-KR" altLang="en-US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케이스에서</a:t>
                </a:r>
                <a:r>
                  <a:rPr lang="en-US" altLang="ko-KR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버스발견</a:t>
                </a:r>
                <a:r>
                  <a:rPr lang="en-US" altLang="ko-KR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, python)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83837" y="6256701"/>
                <a:ext cx="5348118" cy="43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27000" algn="just" fontAlgn="base">
                  <a:lnSpc>
                    <a:spcPct val="160000"/>
                  </a:lnSpc>
                </a:pPr>
                <a:r>
                  <a:rPr lang="en-US" altLang="ko-KR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3</a:t>
                </a:r>
                <a:r>
                  <a:rPr lang="en-US" altLang="ko-KR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. </a:t>
                </a:r>
                <a:r>
                  <a:rPr lang="ko-KR" altLang="en-US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데이터 입출력을 </a:t>
                </a:r>
                <a:r>
                  <a:rPr lang="ko-KR" altLang="en-US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위한 </a:t>
                </a:r>
                <a:r>
                  <a:rPr lang="en-US" altLang="ko-KR" sz="14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GATTRequester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400" kern="0" dirty="0" smtClean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설정</a:t>
                </a:r>
                <a:endParaRPr lang="ko-KR" altLang="en-US" sz="14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70181" y="6693744"/>
                <a:ext cx="6280567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from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gattlib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import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GATTRequester</a:t>
                </a:r>
                <a:endPara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req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=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GATTRequester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("00:11:22:33:44:55")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name =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req.read_by_uuid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("00002a00-0000-1000-8000-00805f9b34fb")[0]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steps =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req.read_by_handle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(0x15)[0]</a:t>
                </a: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670180" y="3607045"/>
                <a:ext cx="6096000" cy="5847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gattlib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설치하고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python3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용으로는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pip3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로 설치합니다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.</a:t>
                </a:r>
                <a:endParaRPr lang="ko-KR" altLang="en-US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sudo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 pip install </a:t>
                </a:r>
                <a:r>
                  <a:rPr lang="en-US" altLang="ko-KR" sz="1000" kern="0" dirty="0" err="1">
                    <a:solidFill>
                      <a:srgbClr val="000000"/>
                    </a:solidFill>
                    <a:latin typeface="나눔바른고딕" pitchFamily="50" charset="-127"/>
                    <a:ea typeface="나눔바른고딕" pitchFamily="50" charset="-127"/>
                  </a:rPr>
                  <a:t>gattlib</a:t>
                </a:r>
                <a:endParaRPr lang="en-US" altLang="ko-KR" sz="1000" kern="0" dirty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3094760" y="44933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7781909" y="5794961"/>
            <a:ext cx="24336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google </a:t>
            </a:r>
            <a:r>
              <a:rPr lang="en-US" altLang="ko-KR" sz="1000" kern="0" dirty="0" smtClean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TTS(Text to Speech) </a:t>
            </a:r>
            <a:r>
              <a:rPr lang="en-US" altLang="ko-KR" sz="1000" kern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API</a:t>
            </a:r>
            <a:r>
              <a:rPr lang="ko-KR" altLang="en-US" sz="1000" kern="0" dirty="0">
                <a:solidFill>
                  <a:srgbClr val="000000"/>
                </a:solidFill>
                <a:latin typeface="나눔바른고딕" pitchFamily="50" charset="-127"/>
                <a:ea typeface="나눔바른고딕" pitchFamily="50" charset="-127"/>
              </a:rPr>
              <a:t>를 사용</a:t>
            </a:r>
            <a:endParaRPr lang="ko-KR" altLang="en-US" sz="10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0" y="620414"/>
            <a:ext cx="2286000" cy="3320266"/>
            <a:chOff x="0" y="620414"/>
            <a:chExt cx="2286000" cy="3320266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56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61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64" name="그룹 58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0" y="2493480"/>
              <a:ext cx="22860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236" y="25500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1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584518" y="2567540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기술  소개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9" name="그룹 25"/>
            <p:cNvGrpSpPr/>
            <p:nvPr/>
          </p:nvGrpSpPr>
          <p:grpSpPr>
            <a:xfrm>
              <a:off x="0" y="3458280"/>
              <a:ext cx="482600" cy="482400"/>
              <a:chOff x="0" y="563880"/>
              <a:chExt cx="482600" cy="4824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85" name="직사각형 84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2089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410130" y="10149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8265172" y="410237"/>
            <a:ext cx="190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모형 분해도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540563" y="779569"/>
            <a:ext cx="46956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69" name="_x358920624" descr="EMB00001a1870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93" y="1176836"/>
            <a:ext cx="3284377" cy="50540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0" y="620414"/>
            <a:ext cx="2286000" cy="3320266"/>
            <a:chOff x="0" y="620414"/>
            <a:chExt cx="2286000" cy="3320266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5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6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7" name="그룹 58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0" y="2493480"/>
              <a:ext cx="22860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9236" y="25500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8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489268" y="2567540"/>
              <a:ext cx="1691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최종 제품 모형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9" name="그룹 25"/>
            <p:cNvGrpSpPr/>
            <p:nvPr/>
          </p:nvGrpSpPr>
          <p:grpSpPr>
            <a:xfrm>
              <a:off x="0" y="3458280"/>
              <a:ext cx="482600" cy="482400"/>
              <a:chOff x="0" y="563880"/>
              <a:chExt cx="482600" cy="4824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95958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077967" y="2968101"/>
            <a:ext cx="2037241" cy="1181421"/>
            <a:chOff x="3077967" y="2968101"/>
            <a:chExt cx="2037241" cy="1181421"/>
          </a:xfrm>
        </p:grpSpPr>
        <p:sp>
          <p:nvSpPr>
            <p:cNvPr id="47" name="Freeform 5"/>
            <p:cNvSpPr>
              <a:spLocks/>
            </p:cNvSpPr>
            <p:nvPr/>
          </p:nvSpPr>
          <p:spPr bwMode="auto">
            <a:xfrm rot="1126721">
              <a:off x="3077967" y="2968101"/>
              <a:ext cx="2037241" cy="880530"/>
            </a:xfrm>
            <a:custGeom>
              <a:avLst/>
              <a:gdLst>
                <a:gd name="T0" fmla="*/ 124 w 264"/>
                <a:gd name="T1" fmla="*/ 0 h 114"/>
                <a:gd name="T2" fmla="*/ 0 w 264"/>
                <a:gd name="T3" fmla="*/ 59 h 114"/>
                <a:gd name="T4" fmla="*/ 133 w 264"/>
                <a:gd name="T5" fmla="*/ 114 h 114"/>
                <a:gd name="T6" fmla="*/ 264 w 264"/>
                <a:gd name="T7" fmla="*/ 54 h 114"/>
                <a:gd name="T8" fmla="*/ 264 w 264"/>
                <a:gd name="T9" fmla="*/ 54 h 114"/>
                <a:gd name="T10" fmla="*/ 256 w 264"/>
                <a:gd name="T11" fmla="*/ 55 h 114"/>
                <a:gd name="T12" fmla="*/ 124 w 264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114">
                  <a:moveTo>
                    <a:pt x="124" y="0"/>
                  </a:moveTo>
                  <a:cubicBezTo>
                    <a:pt x="50" y="5"/>
                    <a:pt x="0" y="59"/>
                    <a:pt x="0" y="59"/>
                  </a:cubicBezTo>
                  <a:cubicBezTo>
                    <a:pt x="49" y="100"/>
                    <a:pt x="94" y="114"/>
                    <a:pt x="133" y="114"/>
                  </a:cubicBezTo>
                  <a:cubicBezTo>
                    <a:pt x="213" y="114"/>
                    <a:pt x="264" y="54"/>
                    <a:pt x="264" y="54"/>
                  </a:cubicBezTo>
                  <a:cubicBezTo>
                    <a:pt x="264" y="54"/>
                    <a:pt x="264" y="54"/>
                    <a:pt x="264" y="54"/>
                  </a:cubicBezTo>
                  <a:cubicBezTo>
                    <a:pt x="264" y="54"/>
                    <a:pt x="261" y="55"/>
                    <a:pt x="256" y="55"/>
                  </a:cubicBezTo>
                  <a:cubicBezTo>
                    <a:pt x="235" y="55"/>
                    <a:pt x="171" y="50"/>
                    <a:pt x="124" y="0"/>
                  </a:cubicBezTo>
                </a:path>
              </a:pathLst>
            </a:custGeom>
            <a:solidFill>
              <a:srgbClr val="74CB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48" name="그룹 67"/>
            <p:cNvGrpSpPr/>
            <p:nvPr/>
          </p:nvGrpSpPr>
          <p:grpSpPr>
            <a:xfrm>
              <a:off x="3635226" y="3774991"/>
              <a:ext cx="732893" cy="374531"/>
              <a:chOff x="4603943" y="3144515"/>
              <a:chExt cx="880302" cy="374531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4603943" y="3519046"/>
                <a:ext cx="86481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603943" y="3144515"/>
                <a:ext cx="8803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창의성</a:t>
                </a:r>
                <a:endParaRPr lang="ko-KR" altLang="en-US" sz="16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7557883" y="410237"/>
            <a:ext cx="266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SMART EYES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VALUES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540563" y="779569"/>
            <a:ext cx="46956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0" y="1046280"/>
            <a:ext cx="482600" cy="2894400"/>
            <a:chOff x="0" y="1046280"/>
            <a:chExt cx="482600" cy="289440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12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13" name="그룹 58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24934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236" y="25500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16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17" name="그룹 25"/>
            <p:cNvGrpSpPr/>
            <p:nvPr/>
          </p:nvGrpSpPr>
          <p:grpSpPr>
            <a:xfrm>
              <a:off x="0" y="3458280"/>
              <a:ext cx="482600" cy="482400"/>
              <a:chOff x="0" y="563880"/>
              <a:chExt cx="482600" cy="4824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8" name="직사각형 17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28" name="직사각형 27"/>
          <p:cNvSpPr/>
          <p:nvPr/>
        </p:nvSpPr>
        <p:spPr>
          <a:xfrm>
            <a:off x="482600" y="2975880"/>
            <a:ext cx="2286000" cy="482400"/>
          </a:xfrm>
          <a:prstGeom prst="rect">
            <a:avLst/>
          </a:prstGeom>
          <a:solidFill>
            <a:srgbClr val="70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9403" y="304994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기대효과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AutoShape 3"/>
          <p:cNvSpPr>
            <a:spLocks noChangeAspect="1" noChangeArrowheads="1" noTextEdit="1"/>
          </p:cNvSpPr>
          <p:nvPr/>
        </p:nvSpPr>
        <p:spPr bwMode="auto">
          <a:xfrm>
            <a:off x="3040211" y="1539258"/>
            <a:ext cx="4074480" cy="402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1" name="Freeform 17"/>
          <p:cNvSpPr>
            <a:spLocks/>
          </p:cNvSpPr>
          <p:nvPr/>
        </p:nvSpPr>
        <p:spPr bwMode="auto">
          <a:xfrm>
            <a:off x="5347134" y="4440782"/>
            <a:ext cx="555611" cy="240440"/>
          </a:xfrm>
          <a:custGeom>
            <a:avLst/>
            <a:gdLst>
              <a:gd name="T0" fmla="*/ 34 w 72"/>
              <a:gd name="T1" fmla="*/ 0 h 31"/>
              <a:gd name="T2" fmla="*/ 0 w 72"/>
              <a:gd name="T3" fmla="*/ 16 h 31"/>
              <a:gd name="T4" fmla="*/ 36 w 72"/>
              <a:gd name="T5" fmla="*/ 31 h 31"/>
              <a:gd name="T6" fmla="*/ 72 w 72"/>
              <a:gd name="T7" fmla="*/ 15 h 31"/>
              <a:gd name="T8" fmla="*/ 72 w 72"/>
              <a:gd name="T9" fmla="*/ 15 h 31"/>
              <a:gd name="T10" fmla="*/ 70 w 72"/>
              <a:gd name="T11" fmla="*/ 15 h 31"/>
              <a:gd name="T12" fmla="*/ 34 w 72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31">
                <a:moveTo>
                  <a:pt x="34" y="0"/>
                </a:moveTo>
                <a:cubicBezTo>
                  <a:pt x="13" y="2"/>
                  <a:pt x="0" y="16"/>
                  <a:pt x="0" y="16"/>
                </a:cubicBezTo>
                <a:cubicBezTo>
                  <a:pt x="13" y="28"/>
                  <a:pt x="26" y="31"/>
                  <a:pt x="36" y="31"/>
                </a:cubicBezTo>
                <a:cubicBezTo>
                  <a:pt x="58" y="31"/>
                  <a:pt x="72" y="15"/>
                  <a:pt x="72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72" y="15"/>
                  <a:pt x="71" y="15"/>
                  <a:pt x="70" y="15"/>
                </a:cubicBezTo>
                <a:cubicBezTo>
                  <a:pt x="64" y="15"/>
                  <a:pt x="46" y="14"/>
                  <a:pt x="34" y="0"/>
                </a:cubicBezTo>
              </a:path>
            </a:pathLst>
          </a:custGeom>
          <a:solidFill>
            <a:srgbClr val="74CB8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Freeform 18"/>
          <p:cNvSpPr>
            <a:spLocks/>
          </p:cNvSpPr>
          <p:nvPr/>
        </p:nvSpPr>
        <p:spPr bwMode="auto">
          <a:xfrm>
            <a:off x="5503095" y="4171099"/>
            <a:ext cx="399651" cy="386654"/>
          </a:xfrm>
          <a:custGeom>
            <a:avLst/>
            <a:gdLst>
              <a:gd name="T0" fmla="*/ 1 w 52"/>
              <a:gd name="T1" fmla="*/ 0 h 50"/>
              <a:gd name="T2" fmla="*/ 0 w 52"/>
              <a:gd name="T3" fmla="*/ 0 h 50"/>
              <a:gd name="T4" fmla="*/ 14 w 52"/>
              <a:gd name="T5" fmla="*/ 35 h 50"/>
              <a:gd name="T6" fmla="*/ 16 w 52"/>
              <a:gd name="T7" fmla="*/ 35 h 50"/>
              <a:gd name="T8" fmla="*/ 52 w 52"/>
              <a:gd name="T9" fmla="*/ 50 h 50"/>
              <a:gd name="T10" fmla="*/ 35 w 52"/>
              <a:gd name="T11" fmla="*/ 13 h 50"/>
              <a:gd name="T12" fmla="*/ 1 w 52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50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7"/>
                  <a:pt x="7" y="28"/>
                  <a:pt x="14" y="35"/>
                </a:cubicBezTo>
                <a:cubicBezTo>
                  <a:pt x="15" y="35"/>
                  <a:pt x="15" y="35"/>
                  <a:pt x="16" y="35"/>
                </a:cubicBezTo>
                <a:cubicBezTo>
                  <a:pt x="27" y="35"/>
                  <a:pt x="39" y="39"/>
                  <a:pt x="52" y="50"/>
                </a:cubicBezTo>
                <a:cubicBezTo>
                  <a:pt x="50" y="49"/>
                  <a:pt x="34" y="35"/>
                  <a:pt x="35" y="13"/>
                </a:cubicBezTo>
                <a:cubicBezTo>
                  <a:pt x="22" y="1"/>
                  <a:pt x="5" y="0"/>
                  <a:pt x="1" y="0"/>
                </a:cubicBezTo>
              </a:path>
            </a:pathLst>
          </a:custGeom>
          <a:solidFill>
            <a:srgbClr val="AED77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Freeform 19"/>
          <p:cNvSpPr>
            <a:spLocks/>
          </p:cNvSpPr>
          <p:nvPr/>
        </p:nvSpPr>
        <p:spPr bwMode="auto">
          <a:xfrm>
            <a:off x="5610319" y="4440782"/>
            <a:ext cx="292427" cy="116971"/>
          </a:xfrm>
          <a:custGeom>
            <a:avLst/>
            <a:gdLst>
              <a:gd name="T0" fmla="*/ 2 w 38"/>
              <a:gd name="T1" fmla="*/ 0 h 15"/>
              <a:gd name="T2" fmla="*/ 0 w 38"/>
              <a:gd name="T3" fmla="*/ 0 h 15"/>
              <a:gd name="T4" fmla="*/ 36 w 38"/>
              <a:gd name="T5" fmla="*/ 15 h 15"/>
              <a:gd name="T6" fmla="*/ 38 w 38"/>
              <a:gd name="T7" fmla="*/ 15 h 15"/>
              <a:gd name="T8" fmla="*/ 38 w 38"/>
              <a:gd name="T9" fmla="*/ 15 h 15"/>
              <a:gd name="T10" fmla="*/ 38 w 38"/>
              <a:gd name="T11" fmla="*/ 15 h 15"/>
              <a:gd name="T12" fmla="*/ 2 w 38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15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12" y="14"/>
                  <a:pt x="30" y="15"/>
                  <a:pt x="36" y="15"/>
                </a:cubicBezTo>
                <a:cubicBezTo>
                  <a:pt x="37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25" y="4"/>
                  <a:pt x="13" y="0"/>
                  <a:pt x="2" y="0"/>
                </a:cubicBezTo>
              </a:path>
            </a:pathLst>
          </a:custGeom>
          <a:solidFill>
            <a:srgbClr val="85C85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Freeform 20"/>
          <p:cNvSpPr>
            <a:spLocks/>
          </p:cNvSpPr>
          <p:nvPr/>
        </p:nvSpPr>
        <p:spPr bwMode="auto">
          <a:xfrm>
            <a:off x="5772778" y="4002141"/>
            <a:ext cx="237192" cy="555611"/>
          </a:xfrm>
          <a:custGeom>
            <a:avLst/>
            <a:gdLst>
              <a:gd name="T0" fmla="*/ 15 w 31"/>
              <a:gd name="T1" fmla="*/ 0 h 72"/>
              <a:gd name="T2" fmla="*/ 0 w 31"/>
              <a:gd name="T3" fmla="*/ 35 h 72"/>
              <a:gd name="T4" fmla="*/ 17 w 31"/>
              <a:gd name="T5" fmla="*/ 72 h 72"/>
              <a:gd name="T6" fmla="*/ 31 w 31"/>
              <a:gd name="T7" fmla="*/ 34 h 72"/>
              <a:gd name="T8" fmla="*/ 15 w 31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72">
                <a:moveTo>
                  <a:pt x="15" y="0"/>
                </a:moveTo>
                <a:cubicBezTo>
                  <a:pt x="4" y="13"/>
                  <a:pt x="0" y="25"/>
                  <a:pt x="0" y="35"/>
                </a:cubicBezTo>
                <a:cubicBezTo>
                  <a:pt x="8" y="42"/>
                  <a:pt x="15" y="54"/>
                  <a:pt x="17" y="72"/>
                </a:cubicBezTo>
                <a:cubicBezTo>
                  <a:pt x="17" y="70"/>
                  <a:pt x="15" y="49"/>
                  <a:pt x="31" y="34"/>
                </a:cubicBezTo>
                <a:cubicBezTo>
                  <a:pt x="30" y="14"/>
                  <a:pt x="15" y="0"/>
                  <a:pt x="15" y="0"/>
                </a:cubicBezTo>
              </a:path>
            </a:pathLst>
          </a:custGeom>
          <a:solidFill>
            <a:srgbClr val="E4E96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5" name="Freeform 21"/>
          <p:cNvSpPr>
            <a:spLocks/>
          </p:cNvSpPr>
          <p:nvPr/>
        </p:nvSpPr>
        <p:spPr bwMode="auto">
          <a:xfrm>
            <a:off x="5763030" y="4271825"/>
            <a:ext cx="139716" cy="285928"/>
          </a:xfrm>
          <a:custGeom>
            <a:avLst/>
            <a:gdLst>
              <a:gd name="T0" fmla="*/ 1 w 18"/>
              <a:gd name="T1" fmla="*/ 0 h 37"/>
              <a:gd name="T2" fmla="*/ 18 w 18"/>
              <a:gd name="T3" fmla="*/ 37 h 37"/>
              <a:gd name="T4" fmla="*/ 18 w 18"/>
              <a:gd name="T5" fmla="*/ 37 h 37"/>
              <a:gd name="T6" fmla="*/ 18 w 18"/>
              <a:gd name="T7" fmla="*/ 37 h 37"/>
              <a:gd name="T8" fmla="*/ 18 w 18"/>
              <a:gd name="T9" fmla="*/ 37 h 37"/>
              <a:gd name="T10" fmla="*/ 18 w 18"/>
              <a:gd name="T11" fmla="*/ 37 h 37"/>
              <a:gd name="T12" fmla="*/ 1 w 18"/>
              <a:gd name="T13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37">
                <a:moveTo>
                  <a:pt x="1" y="0"/>
                </a:moveTo>
                <a:cubicBezTo>
                  <a:pt x="0" y="22"/>
                  <a:pt x="16" y="36"/>
                  <a:pt x="18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6" y="19"/>
                  <a:pt x="9" y="7"/>
                  <a:pt x="1" y="0"/>
                </a:cubicBezTo>
              </a:path>
            </a:pathLst>
          </a:custGeom>
          <a:solidFill>
            <a:srgbClr val="CCDD3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Freeform 22"/>
          <p:cNvSpPr>
            <a:spLocks/>
          </p:cNvSpPr>
          <p:nvPr/>
        </p:nvSpPr>
        <p:spPr bwMode="auto">
          <a:xfrm>
            <a:off x="5902745" y="455775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0D93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Freeform 23"/>
          <p:cNvSpPr>
            <a:spLocks/>
          </p:cNvSpPr>
          <p:nvPr/>
        </p:nvSpPr>
        <p:spPr bwMode="auto">
          <a:xfrm>
            <a:off x="5902745" y="4148356"/>
            <a:ext cx="386654" cy="409398"/>
          </a:xfrm>
          <a:custGeom>
            <a:avLst/>
            <a:gdLst>
              <a:gd name="T0" fmla="*/ 49 w 50"/>
              <a:gd name="T1" fmla="*/ 0 h 53"/>
              <a:gd name="T2" fmla="*/ 14 w 50"/>
              <a:gd name="T3" fmla="*/ 15 h 53"/>
              <a:gd name="T4" fmla="*/ 0 w 50"/>
              <a:gd name="T5" fmla="*/ 53 h 53"/>
              <a:gd name="T6" fmla="*/ 36 w 50"/>
              <a:gd name="T7" fmla="*/ 36 h 53"/>
              <a:gd name="T8" fmla="*/ 37 w 50"/>
              <a:gd name="T9" fmla="*/ 36 h 53"/>
              <a:gd name="T10" fmla="*/ 49 w 50"/>
              <a:gd name="T11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53">
                <a:moveTo>
                  <a:pt x="49" y="0"/>
                </a:moveTo>
                <a:cubicBezTo>
                  <a:pt x="32" y="2"/>
                  <a:pt x="21" y="8"/>
                  <a:pt x="14" y="15"/>
                </a:cubicBezTo>
                <a:cubicBezTo>
                  <a:pt x="15" y="26"/>
                  <a:pt x="12" y="39"/>
                  <a:pt x="0" y="53"/>
                </a:cubicBezTo>
                <a:cubicBezTo>
                  <a:pt x="1" y="52"/>
                  <a:pt x="15" y="36"/>
                  <a:pt x="36" y="36"/>
                </a:cubicBezTo>
                <a:cubicBezTo>
                  <a:pt x="36" y="36"/>
                  <a:pt x="37" y="36"/>
                  <a:pt x="37" y="36"/>
                </a:cubicBezTo>
                <a:cubicBezTo>
                  <a:pt x="50" y="21"/>
                  <a:pt x="49" y="0"/>
                  <a:pt x="49" y="0"/>
                </a:cubicBezTo>
              </a:path>
            </a:pathLst>
          </a:custGeom>
          <a:solidFill>
            <a:srgbClr val="AED77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Freeform 24"/>
          <p:cNvSpPr>
            <a:spLocks/>
          </p:cNvSpPr>
          <p:nvPr/>
        </p:nvSpPr>
        <p:spPr bwMode="auto">
          <a:xfrm>
            <a:off x="5886498" y="4265327"/>
            <a:ext cx="133218" cy="292427"/>
          </a:xfrm>
          <a:custGeom>
            <a:avLst/>
            <a:gdLst>
              <a:gd name="T0" fmla="*/ 16 w 17"/>
              <a:gd name="T1" fmla="*/ 0 h 38"/>
              <a:gd name="T2" fmla="*/ 2 w 17"/>
              <a:gd name="T3" fmla="*/ 38 h 38"/>
              <a:gd name="T4" fmla="*/ 2 w 17"/>
              <a:gd name="T5" fmla="*/ 38 h 38"/>
              <a:gd name="T6" fmla="*/ 2 w 17"/>
              <a:gd name="T7" fmla="*/ 38 h 38"/>
              <a:gd name="T8" fmla="*/ 2 w 17"/>
              <a:gd name="T9" fmla="*/ 38 h 38"/>
              <a:gd name="T10" fmla="*/ 2 w 17"/>
              <a:gd name="T11" fmla="*/ 38 h 38"/>
              <a:gd name="T12" fmla="*/ 2 w 17"/>
              <a:gd name="T13" fmla="*/ 38 h 38"/>
              <a:gd name="T14" fmla="*/ 2 w 17"/>
              <a:gd name="T15" fmla="*/ 38 h 38"/>
              <a:gd name="T16" fmla="*/ 16 w 17"/>
              <a:gd name="T1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38">
                <a:moveTo>
                  <a:pt x="16" y="0"/>
                </a:moveTo>
                <a:cubicBezTo>
                  <a:pt x="0" y="15"/>
                  <a:pt x="2" y="36"/>
                  <a:pt x="2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4" y="24"/>
                  <a:pt x="17" y="11"/>
                  <a:pt x="16" y="0"/>
                </a:cubicBezTo>
              </a:path>
            </a:pathLst>
          </a:custGeom>
          <a:solidFill>
            <a:srgbClr val="A7D14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Freeform 25"/>
          <p:cNvSpPr>
            <a:spLocks/>
          </p:cNvSpPr>
          <p:nvPr/>
        </p:nvSpPr>
        <p:spPr bwMode="auto">
          <a:xfrm>
            <a:off x="5902745" y="455775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9FCD3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Freeform 26"/>
          <p:cNvSpPr>
            <a:spLocks/>
          </p:cNvSpPr>
          <p:nvPr/>
        </p:nvSpPr>
        <p:spPr bwMode="auto">
          <a:xfrm>
            <a:off x="5902745" y="4424536"/>
            <a:ext cx="555611" cy="240440"/>
          </a:xfrm>
          <a:custGeom>
            <a:avLst/>
            <a:gdLst>
              <a:gd name="T0" fmla="*/ 37 w 72"/>
              <a:gd name="T1" fmla="*/ 0 h 31"/>
              <a:gd name="T2" fmla="*/ 0 w 72"/>
              <a:gd name="T3" fmla="*/ 17 h 31"/>
              <a:gd name="T4" fmla="*/ 34 w 72"/>
              <a:gd name="T5" fmla="*/ 31 h 31"/>
              <a:gd name="T6" fmla="*/ 72 w 72"/>
              <a:gd name="T7" fmla="*/ 14 h 31"/>
              <a:gd name="T8" fmla="*/ 37 w 72"/>
              <a:gd name="T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31">
                <a:moveTo>
                  <a:pt x="37" y="0"/>
                </a:moveTo>
                <a:cubicBezTo>
                  <a:pt x="30" y="8"/>
                  <a:pt x="18" y="15"/>
                  <a:pt x="0" y="17"/>
                </a:cubicBezTo>
                <a:cubicBezTo>
                  <a:pt x="12" y="28"/>
                  <a:pt x="24" y="31"/>
                  <a:pt x="34" y="31"/>
                </a:cubicBezTo>
                <a:cubicBezTo>
                  <a:pt x="57" y="31"/>
                  <a:pt x="72" y="14"/>
                  <a:pt x="72" y="14"/>
                </a:cubicBezTo>
                <a:cubicBezTo>
                  <a:pt x="59" y="4"/>
                  <a:pt x="47" y="0"/>
                  <a:pt x="37" y="0"/>
                </a:cubicBezTo>
              </a:path>
            </a:pathLst>
          </a:custGeom>
          <a:solidFill>
            <a:srgbClr val="74CB8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1" name="Freeform 27"/>
          <p:cNvSpPr>
            <a:spLocks/>
          </p:cNvSpPr>
          <p:nvPr/>
        </p:nvSpPr>
        <p:spPr bwMode="auto">
          <a:xfrm>
            <a:off x="5902745" y="4424536"/>
            <a:ext cx="285928" cy="133218"/>
          </a:xfrm>
          <a:custGeom>
            <a:avLst/>
            <a:gdLst>
              <a:gd name="T0" fmla="*/ 36 w 37"/>
              <a:gd name="T1" fmla="*/ 0 h 17"/>
              <a:gd name="T2" fmla="*/ 0 w 37"/>
              <a:gd name="T3" fmla="*/ 17 h 17"/>
              <a:gd name="T4" fmla="*/ 0 w 37"/>
              <a:gd name="T5" fmla="*/ 17 h 17"/>
              <a:gd name="T6" fmla="*/ 0 w 37"/>
              <a:gd name="T7" fmla="*/ 17 h 17"/>
              <a:gd name="T8" fmla="*/ 37 w 37"/>
              <a:gd name="T9" fmla="*/ 0 h 17"/>
              <a:gd name="T10" fmla="*/ 36 w 37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17">
                <a:moveTo>
                  <a:pt x="36" y="0"/>
                </a:moveTo>
                <a:cubicBezTo>
                  <a:pt x="15" y="0"/>
                  <a:pt x="1" y="16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18" y="15"/>
                  <a:pt x="30" y="8"/>
                  <a:pt x="37" y="0"/>
                </a:cubicBezTo>
                <a:cubicBezTo>
                  <a:pt x="37" y="0"/>
                  <a:pt x="36" y="0"/>
                  <a:pt x="36" y="0"/>
                </a:cubicBezTo>
              </a:path>
            </a:pathLst>
          </a:custGeom>
          <a:solidFill>
            <a:srgbClr val="5CBF5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Freeform 28"/>
          <p:cNvSpPr>
            <a:spLocks/>
          </p:cNvSpPr>
          <p:nvPr/>
        </p:nvSpPr>
        <p:spPr bwMode="auto">
          <a:xfrm>
            <a:off x="5902745" y="455775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5ABD4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Freeform 30"/>
          <p:cNvSpPr>
            <a:spLocks/>
          </p:cNvSpPr>
          <p:nvPr/>
        </p:nvSpPr>
        <p:spPr bwMode="auto">
          <a:xfrm>
            <a:off x="5639560" y="4349805"/>
            <a:ext cx="526368" cy="955261"/>
          </a:xfrm>
          <a:custGeom>
            <a:avLst/>
            <a:gdLst>
              <a:gd name="T0" fmla="*/ 54 w 68"/>
              <a:gd name="T1" fmla="*/ 124 h 124"/>
              <a:gd name="T2" fmla="*/ 51 w 68"/>
              <a:gd name="T3" fmla="*/ 55 h 124"/>
              <a:gd name="T4" fmla="*/ 67 w 68"/>
              <a:gd name="T5" fmla="*/ 19 h 124"/>
              <a:gd name="T6" fmla="*/ 59 w 68"/>
              <a:gd name="T7" fmla="*/ 21 h 124"/>
              <a:gd name="T8" fmla="*/ 45 w 68"/>
              <a:gd name="T9" fmla="*/ 31 h 124"/>
              <a:gd name="T10" fmla="*/ 33 w 68"/>
              <a:gd name="T11" fmla="*/ 2 h 124"/>
              <a:gd name="T12" fmla="*/ 32 w 68"/>
              <a:gd name="T13" fmla="*/ 21 h 124"/>
              <a:gd name="T14" fmla="*/ 20 w 68"/>
              <a:gd name="T15" fmla="*/ 13 h 124"/>
              <a:gd name="T16" fmla="*/ 11 w 68"/>
              <a:gd name="T17" fmla="*/ 6 h 124"/>
              <a:gd name="T18" fmla="*/ 21 w 68"/>
              <a:gd name="T19" fmla="*/ 31 h 124"/>
              <a:gd name="T20" fmla="*/ 4 w 68"/>
              <a:gd name="T21" fmla="*/ 14 h 124"/>
              <a:gd name="T22" fmla="*/ 3 w 68"/>
              <a:gd name="T23" fmla="*/ 22 h 124"/>
              <a:gd name="T24" fmla="*/ 17 w 68"/>
              <a:gd name="T25" fmla="*/ 38 h 124"/>
              <a:gd name="T26" fmla="*/ 4 w 68"/>
              <a:gd name="T27" fmla="*/ 31 h 124"/>
              <a:gd name="T28" fmla="*/ 8 w 68"/>
              <a:gd name="T29" fmla="*/ 40 h 124"/>
              <a:gd name="T30" fmla="*/ 29 w 68"/>
              <a:gd name="T31" fmla="*/ 67 h 124"/>
              <a:gd name="T32" fmla="*/ 26 w 68"/>
              <a:gd name="T33" fmla="*/ 124 h 124"/>
              <a:gd name="T34" fmla="*/ 54 w 68"/>
              <a:gd name="T35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8" h="124">
                <a:moveTo>
                  <a:pt x="54" y="124"/>
                </a:moveTo>
                <a:cubicBezTo>
                  <a:pt x="54" y="124"/>
                  <a:pt x="44" y="81"/>
                  <a:pt x="51" y="55"/>
                </a:cubicBezTo>
                <a:cubicBezTo>
                  <a:pt x="58" y="29"/>
                  <a:pt x="68" y="23"/>
                  <a:pt x="67" y="19"/>
                </a:cubicBezTo>
                <a:cubicBezTo>
                  <a:pt x="66" y="15"/>
                  <a:pt x="61" y="17"/>
                  <a:pt x="59" y="21"/>
                </a:cubicBezTo>
                <a:cubicBezTo>
                  <a:pt x="58" y="24"/>
                  <a:pt x="51" y="32"/>
                  <a:pt x="45" y="31"/>
                </a:cubicBezTo>
                <a:cubicBezTo>
                  <a:pt x="39" y="30"/>
                  <a:pt x="38" y="5"/>
                  <a:pt x="33" y="2"/>
                </a:cubicBezTo>
                <a:cubicBezTo>
                  <a:pt x="29" y="0"/>
                  <a:pt x="30" y="11"/>
                  <a:pt x="32" y="21"/>
                </a:cubicBezTo>
                <a:cubicBezTo>
                  <a:pt x="33" y="31"/>
                  <a:pt x="25" y="25"/>
                  <a:pt x="20" y="13"/>
                </a:cubicBezTo>
                <a:cubicBezTo>
                  <a:pt x="15" y="1"/>
                  <a:pt x="12" y="5"/>
                  <a:pt x="11" y="6"/>
                </a:cubicBezTo>
                <a:cubicBezTo>
                  <a:pt x="10" y="8"/>
                  <a:pt x="22" y="30"/>
                  <a:pt x="21" y="31"/>
                </a:cubicBezTo>
                <a:cubicBezTo>
                  <a:pt x="20" y="32"/>
                  <a:pt x="5" y="14"/>
                  <a:pt x="4" y="14"/>
                </a:cubicBezTo>
                <a:cubicBezTo>
                  <a:pt x="2" y="15"/>
                  <a:pt x="0" y="16"/>
                  <a:pt x="3" y="22"/>
                </a:cubicBezTo>
                <a:cubicBezTo>
                  <a:pt x="7" y="27"/>
                  <a:pt x="18" y="37"/>
                  <a:pt x="17" y="38"/>
                </a:cubicBezTo>
                <a:cubicBezTo>
                  <a:pt x="17" y="40"/>
                  <a:pt x="7" y="31"/>
                  <a:pt x="4" y="31"/>
                </a:cubicBezTo>
                <a:cubicBezTo>
                  <a:pt x="0" y="31"/>
                  <a:pt x="2" y="36"/>
                  <a:pt x="8" y="40"/>
                </a:cubicBezTo>
                <a:cubicBezTo>
                  <a:pt x="14" y="45"/>
                  <a:pt x="29" y="50"/>
                  <a:pt x="29" y="67"/>
                </a:cubicBezTo>
                <a:cubicBezTo>
                  <a:pt x="30" y="83"/>
                  <a:pt x="26" y="124"/>
                  <a:pt x="26" y="124"/>
                </a:cubicBezTo>
                <a:lnTo>
                  <a:pt x="54" y="124"/>
                </a:lnTo>
                <a:close/>
              </a:path>
            </a:pathLst>
          </a:custGeom>
          <a:solidFill>
            <a:srgbClr val="A2772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Freeform 31"/>
          <p:cNvSpPr>
            <a:spLocks/>
          </p:cNvSpPr>
          <p:nvPr/>
        </p:nvSpPr>
        <p:spPr bwMode="auto">
          <a:xfrm>
            <a:off x="3488599" y="4697467"/>
            <a:ext cx="3626092" cy="864283"/>
          </a:xfrm>
          <a:custGeom>
            <a:avLst/>
            <a:gdLst>
              <a:gd name="T0" fmla="*/ 470 w 470"/>
              <a:gd name="T1" fmla="*/ 98 h 112"/>
              <a:gd name="T2" fmla="*/ 0 w 470"/>
              <a:gd name="T3" fmla="*/ 112 h 112"/>
              <a:gd name="T4" fmla="*/ 470 w 470"/>
              <a:gd name="T5" fmla="*/ 9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0" h="112">
                <a:moveTo>
                  <a:pt x="470" y="98"/>
                </a:moveTo>
                <a:cubicBezTo>
                  <a:pt x="470" y="98"/>
                  <a:pt x="177" y="57"/>
                  <a:pt x="0" y="112"/>
                </a:cubicBezTo>
                <a:cubicBezTo>
                  <a:pt x="0" y="112"/>
                  <a:pt x="198" y="0"/>
                  <a:pt x="470" y="98"/>
                </a:cubicBezTo>
                <a:close/>
              </a:path>
            </a:pathLst>
          </a:custGeom>
          <a:solidFill>
            <a:srgbClr val="A2772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66958" y="5545718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대 핵심 가치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3884394" y="2169619"/>
            <a:ext cx="1465384" cy="1519515"/>
            <a:chOff x="3884394" y="2169619"/>
            <a:chExt cx="1465384" cy="1519515"/>
          </a:xfrm>
        </p:grpSpPr>
        <p:sp>
          <p:nvSpPr>
            <p:cNvPr id="52" name="Freeform 6"/>
            <p:cNvSpPr>
              <a:spLocks/>
            </p:cNvSpPr>
            <p:nvPr/>
          </p:nvSpPr>
          <p:spPr bwMode="auto">
            <a:xfrm rot="1322636">
              <a:off x="3884394" y="2169619"/>
              <a:ext cx="1465384" cy="1403648"/>
            </a:xfrm>
            <a:custGeom>
              <a:avLst/>
              <a:gdLst>
                <a:gd name="T0" fmla="*/ 4 w 190"/>
                <a:gd name="T1" fmla="*/ 0 h 182"/>
                <a:gd name="T2" fmla="*/ 0 w 190"/>
                <a:gd name="T3" fmla="*/ 0 h 182"/>
                <a:gd name="T4" fmla="*/ 51 w 190"/>
                <a:gd name="T5" fmla="*/ 128 h 182"/>
                <a:gd name="T6" fmla="*/ 61 w 190"/>
                <a:gd name="T7" fmla="*/ 128 h 182"/>
                <a:gd name="T8" fmla="*/ 190 w 190"/>
                <a:gd name="T9" fmla="*/ 182 h 182"/>
                <a:gd name="T10" fmla="*/ 130 w 190"/>
                <a:gd name="T11" fmla="*/ 46 h 182"/>
                <a:gd name="T12" fmla="*/ 4 w 190"/>
                <a:gd name="T13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82">
                  <a:moveTo>
                    <a:pt x="4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6" y="61"/>
                    <a:pt x="26" y="101"/>
                    <a:pt x="51" y="128"/>
                  </a:cubicBezTo>
                  <a:cubicBezTo>
                    <a:pt x="55" y="128"/>
                    <a:pt x="58" y="128"/>
                    <a:pt x="61" y="128"/>
                  </a:cubicBezTo>
                  <a:cubicBezTo>
                    <a:pt x="99" y="128"/>
                    <a:pt x="143" y="142"/>
                    <a:pt x="190" y="182"/>
                  </a:cubicBezTo>
                  <a:cubicBezTo>
                    <a:pt x="185" y="177"/>
                    <a:pt x="128" y="125"/>
                    <a:pt x="130" y="46"/>
                  </a:cubicBezTo>
                  <a:cubicBezTo>
                    <a:pt x="81" y="3"/>
                    <a:pt x="19" y="0"/>
                    <a:pt x="4" y="0"/>
                  </a:cubicBezTo>
                </a:path>
              </a:pathLst>
            </a:custGeom>
            <a:solidFill>
              <a:srgbClr val="AED77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 rot="1018045">
              <a:off x="4113280" y="3161354"/>
              <a:ext cx="1081980" cy="425645"/>
            </a:xfrm>
            <a:custGeom>
              <a:avLst/>
              <a:gdLst>
                <a:gd name="T0" fmla="*/ 10 w 140"/>
                <a:gd name="T1" fmla="*/ 0 h 55"/>
                <a:gd name="T2" fmla="*/ 0 w 140"/>
                <a:gd name="T3" fmla="*/ 0 h 55"/>
                <a:gd name="T4" fmla="*/ 132 w 140"/>
                <a:gd name="T5" fmla="*/ 55 h 55"/>
                <a:gd name="T6" fmla="*/ 140 w 140"/>
                <a:gd name="T7" fmla="*/ 54 h 55"/>
                <a:gd name="T8" fmla="*/ 140 w 140"/>
                <a:gd name="T9" fmla="*/ 54 h 55"/>
                <a:gd name="T10" fmla="*/ 139 w 140"/>
                <a:gd name="T11" fmla="*/ 54 h 55"/>
                <a:gd name="T12" fmla="*/ 10 w 140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55">
                  <a:moveTo>
                    <a:pt x="10" y="0"/>
                  </a:moveTo>
                  <a:cubicBezTo>
                    <a:pt x="7" y="0"/>
                    <a:pt x="4" y="0"/>
                    <a:pt x="0" y="0"/>
                  </a:cubicBezTo>
                  <a:cubicBezTo>
                    <a:pt x="47" y="50"/>
                    <a:pt x="111" y="55"/>
                    <a:pt x="132" y="55"/>
                  </a:cubicBezTo>
                  <a:cubicBezTo>
                    <a:pt x="137" y="55"/>
                    <a:pt x="140" y="54"/>
                    <a:pt x="140" y="54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40" y="54"/>
                    <a:pt x="140" y="54"/>
                    <a:pt x="139" y="54"/>
                  </a:cubicBezTo>
                  <a:cubicBezTo>
                    <a:pt x="92" y="14"/>
                    <a:pt x="48" y="0"/>
                    <a:pt x="10" y="0"/>
                  </a:cubicBezTo>
                </a:path>
              </a:pathLst>
            </a:custGeom>
            <a:solidFill>
              <a:srgbClr val="85C85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 rot="1362620">
              <a:off x="4755405" y="2639646"/>
              <a:ext cx="487378" cy="1049488"/>
            </a:xfrm>
            <a:custGeom>
              <a:avLst/>
              <a:gdLst>
                <a:gd name="T0" fmla="*/ 2 w 63"/>
                <a:gd name="T1" fmla="*/ 0 h 136"/>
                <a:gd name="T2" fmla="*/ 62 w 63"/>
                <a:gd name="T3" fmla="*/ 136 h 136"/>
                <a:gd name="T4" fmla="*/ 63 w 63"/>
                <a:gd name="T5" fmla="*/ 136 h 136"/>
                <a:gd name="T6" fmla="*/ 63 w 63"/>
                <a:gd name="T7" fmla="*/ 136 h 136"/>
                <a:gd name="T8" fmla="*/ 63 w 63"/>
                <a:gd name="T9" fmla="*/ 136 h 136"/>
                <a:gd name="T10" fmla="*/ 63 w 63"/>
                <a:gd name="T11" fmla="*/ 136 h 136"/>
                <a:gd name="T12" fmla="*/ 2 w 63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36">
                  <a:moveTo>
                    <a:pt x="2" y="0"/>
                  </a:moveTo>
                  <a:cubicBezTo>
                    <a:pt x="0" y="79"/>
                    <a:pt x="57" y="131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57" y="69"/>
                    <a:pt x="32" y="27"/>
                    <a:pt x="2" y="0"/>
                  </a:cubicBezTo>
                </a:path>
              </a:pathLst>
            </a:custGeom>
            <a:solidFill>
              <a:srgbClr val="CCDD3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061205" y="3560252"/>
              <a:ext cx="974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C0D9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5070954" y="356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FCD3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7" name="Freeform 16"/>
            <p:cNvSpPr>
              <a:spLocks/>
            </p:cNvSpPr>
            <p:nvPr/>
          </p:nvSpPr>
          <p:spPr bwMode="auto">
            <a:xfrm>
              <a:off x="5070954" y="356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ABD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58" name="그룹 79"/>
            <p:cNvGrpSpPr/>
            <p:nvPr/>
          </p:nvGrpSpPr>
          <p:grpSpPr>
            <a:xfrm>
              <a:off x="4173259" y="2596725"/>
              <a:ext cx="754250" cy="338554"/>
              <a:chOff x="4862468" y="3465723"/>
              <a:chExt cx="905953" cy="40664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4862468" y="3465723"/>
                <a:ext cx="903405" cy="406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기술성</a:t>
                </a:r>
                <a:endParaRPr lang="ko-KR" altLang="en-US" sz="16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60" name="직선 연결선 59"/>
              <p:cNvCxnSpPr/>
              <p:nvPr/>
            </p:nvCxnSpPr>
            <p:spPr>
              <a:xfrm>
                <a:off x="4903607" y="3837290"/>
                <a:ext cx="86481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/>
          <p:cNvGrpSpPr/>
          <p:nvPr/>
        </p:nvGrpSpPr>
        <p:grpSpPr>
          <a:xfrm>
            <a:off x="3940815" y="1716865"/>
            <a:ext cx="1861738" cy="2124958"/>
            <a:chOff x="3940815" y="1716865"/>
            <a:chExt cx="1861738" cy="2124958"/>
          </a:xfrm>
        </p:grpSpPr>
        <p:sp>
          <p:nvSpPr>
            <p:cNvPr id="62" name="Freeform 8"/>
            <p:cNvSpPr>
              <a:spLocks/>
            </p:cNvSpPr>
            <p:nvPr/>
          </p:nvSpPr>
          <p:spPr bwMode="auto">
            <a:xfrm rot="1251220">
              <a:off x="4931771" y="1814331"/>
              <a:ext cx="870782" cy="2027492"/>
            </a:xfrm>
            <a:custGeom>
              <a:avLst/>
              <a:gdLst>
                <a:gd name="T0" fmla="*/ 53 w 113"/>
                <a:gd name="T1" fmla="*/ 0 h 263"/>
                <a:gd name="T2" fmla="*/ 0 w 113"/>
                <a:gd name="T3" fmla="*/ 127 h 263"/>
                <a:gd name="T4" fmla="*/ 61 w 113"/>
                <a:gd name="T5" fmla="*/ 263 h 263"/>
                <a:gd name="T6" fmla="*/ 113 w 113"/>
                <a:gd name="T7" fmla="*/ 123 h 263"/>
                <a:gd name="T8" fmla="*/ 53 w 113"/>
                <a:gd name="T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63">
                  <a:moveTo>
                    <a:pt x="53" y="0"/>
                  </a:moveTo>
                  <a:cubicBezTo>
                    <a:pt x="15" y="47"/>
                    <a:pt x="1" y="90"/>
                    <a:pt x="0" y="127"/>
                  </a:cubicBezTo>
                  <a:cubicBezTo>
                    <a:pt x="30" y="154"/>
                    <a:pt x="55" y="196"/>
                    <a:pt x="61" y="263"/>
                  </a:cubicBezTo>
                  <a:cubicBezTo>
                    <a:pt x="60" y="255"/>
                    <a:pt x="56" y="178"/>
                    <a:pt x="113" y="123"/>
                  </a:cubicBezTo>
                  <a:cubicBezTo>
                    <a:pt x="108" y="49"/>
                    <a:pt x="53" y="0"/>
                    <a:pt x="53" y="0"/>
                  </a:cubicBezTo>
                </a:path>
              </a:pathLst>
            </a:custGeom>
            <a:solidFill>
              <a:srgbClr val="E4E9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3" name="Freeform 12"/>
            <p:cNvSpPr>
              <a:spLocks/>
            </p:cNvSpPr>
            <p:nvPr/>
          </p:nvSpPr>
          <p:spPr bwMode="auto">
            <a:xfrm rot="1602580">
              <a:off x="5245920" y="2728870"/>
              <a:ext cx="461384" cy="1078729"/>
            </a:xfrm>
            <a:custGeom>
              <a:avLst/>
              <a:gdLst>
                <a:gd name="T0" fmla="*/ 57 w 60"/>
                <a:gd name="T1" fmla="*/ 0 h 140"/>
                <a:gd name="T2" fmla="*/ 5 w 60"/>
                <a:gd name="T3" fmla="*/ 140 h 140"/>
                <a:gd name="T4" fmla="*/ 5 w 60"/>
                <a:gd name="T5" fmla="*/ 140 h 140"/>
                <a:gd name="T6" fmla="*/ 5 w 60"/>
                <a:gd name="T7" fmla="*/ 140 h 140"/>
                <a:gd name="T8" fmla="*/ 5 w 60"/>
                <a:gd name="T9" fmla="*/ 140 h 140"/>
                <a:gd name="T10" fmla="*/ 5 w 60"/>
                <a:gd name="T11" fmla="*/ 140 h 140"/>
                <a:gd name="T12" fmla="*/ 5 w 60"/>
                <a:gd name="T13" fmla="*/ 140 h 140"/>
                <a:gd name="T14" fmla="*/ 5 w 60"/>
                <a:gd name="T15" fmla="*/ 140 h 140"/>
                <a:gd name="T16" fmla="*/ 57 w 60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140">
                  <a:moveTo>
                    <a:pt x="57" y="0"/>
                  </a:moveTo>
                  <a:cubicBezTo>
                    <a:pt x="0" y="55"/>
                    <a:pt x="4" y="132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48" y="89"/>
                    <a:pt x="60" y="41"/>
                    <a:pt x="57" y="0"/>
                  </a:cubicBezTo>
                </a:path>
              </a:pathLst>
            </a:custGeom>
            <a:solidFill>
              <a:srgbClr val="A7D1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40815" y="1716865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실용성</a:t>
              </a:r>
              <a:endParaRPr lang="ko-KR" altLang="en-US" sz="16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84765" y="2577305"/>
            <a:ext cx="1419895" cy="1488127"/>
            <a:chOff x="5284765" y="2577305"/>
            <a:chExt cx="1419895" cy="1488127"/>
          </a:xfrm>
        </p:grpSpPr>
        <p:sp>
          <p:nvSpPr>
            <p:cNvPr id="66" name="Freeform 11"/>
            <p:cNvSpPr>
              <a:spLocks/>
            </p:cNvSpPr>
            <p:nvPr/>
          </p:nvSpPr>
          <p:spPr bwMode="auto">
            <a:xfrm rot="1593762">
              <a:off x="5284765" y="2577305"/>
              <a:ext cx="1419895" cy="1488127"/>
            </a:xfrm>
            <a:custGeom>
              <a:avLst/>
              <a:gdLst>
                <a:gd name="T0" fmla="*/ 179 w 184"/>
                <a:gd name="T1" fmla="*/ 0 h 193"/>
                <a:gd name="T2" fmla="*/ 52 w 184"/>
                <a:gd name="T3" fmla="*/ 53 h 193"/>
                <a:gd name="T4" fmla="*/ 0 w 184"/>
                <a:gd name="T5" fmla="*/ 193 h 193"/>
                <a:gd name="T6" fmla="*/ 133 w 184"/>
                <a:gd name="T7" fmla="*/ 130 h 193"/>
                <a:gd name="T8" fmla="*/ 135 w 184"/>
                <a:gd name="T9" fmla="*/ 130 h 193"/>
                <a:gd name="T10" fmla="*/ 179 w 184"/>
                <a:gd name="T1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193">
                  <a:moveTo>
                    <a:pt x="179" y="0"/>
                  </a:moveTo>
                  <a:cubicBezTo>
                    <a:pt x="119" y="7"/>
                    <a:pt x="79" y="28"/>
                    <a:pt x="52" y="53"/>
                  </a:cubicBezTo>
                  <a:cubicBezTo>
                    <a:pt x="55" y="94"/>
                    <a:pt x="43" y="142"/>
                    <a:pt x="0" y="193"/>
                  </a:cubicBezTo>
                  <a:cubicBezTo>
                    <a:pt x="5" y="187"/>
                    <a:pt x="55" y="130"/>
                    <a:pt x="133" y="130"/>
                  </a:cubicBezTo>
                  <a:cubicBezTo>
                    <a:pt x="134" y="130"/>
                    <a:pt x="135" y="130"/>
                    <a:pt x="135" y="130"/>
                  </a:cubicBezTo>
                  <a:cubicBezTo>
                    <a:pt x="184" y="74"/>
                    <a:pt x="179" y="0"/>
                    <a:pt x="179" y="0"/>
                  </a:cubicBezTo>
                </a:path>
              </a:pathLst>
            </a:custGeom>
            <a:solidFill>
              <a:srgbClr val="AED77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67" name="그룹 90"/>
            <p:cNvGrpSpPr/>
            <p:nvPr/>
          </p:nvGrpSpPr>
          <p:grpSpPr>
            <a:xfrm>
              <a:off x="5553000" y="3130832"/>
              <a:ext cx="1080000" cy="349541"/>
              <a:chOff x="4555648" y="4019449"/>
              <a:chExt cx="1297221" cy="419845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4752555" y="4019449"/>
                <a:ext cx="903405" cy="406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사업성</a:t>
                </a:r>
                <a:endParaRPr lang="ko-KR" altLang="en-US" sz="160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69" name="직선 연결선 68"/>
              <p:cNvCxnSpPr/>
              <p:nvPr/>
            </p:nvCxnSpPr>
            <p:spPr>
              <a:xfrm>
                <a:off x="4555648" y="4439294"/>
                <a:ext cx="129722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Freeform 15"/>
          <p:cNvSpPr>
            <a:spLocks/>
          </p:cNvSpPr>
          <p:nvPr/>
        </p:nvSpPr>
        <p:spPr bwMode="auto">
          <a:xfrm rot="1673062">
            <a:off x="5096083" y="3417737"/>
            <a:ext cx="1039739" cy="484130"/>
          </a:xfrm>
          <a:custGeom>
            <a:avLst/>
            <a:gdLst>
              <a:gd name="T0" fmla="*/ 133 w 135"/>
              <a:gd name="T1" fmla="*/ 0 h 63"/>
              <a:gd name="T2" fmla="*/ 0 w 135"/>
              <a:gd name="T3" fmla="*/ 63 h 63"/>
              <a:gd name="T4" fmla="*/ 0 w 135"/>
              <a:gd name="T5" fmla="*/ 63 h 63"/>
              <a:gd name="T6" fmla="*/ 0 w 135"/>
              <a:gd name="T7" fmla="*/ 63 h 63"/>
              <a:gd name="T8" fmla="*/ 135 w 135"/>
              <a:gd name="T9" fmla="*/ 0 h 63"/>
              <a:gd name="T10" fmla="*/ 133 w 135"/>
              <a:gd name="T11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" h="63">
                <a:moveTo>
                  <a:pt x="133" y="0"/>
                </a:moveTo>
                <a:cubicBezTo>
                  <a:pt x="55" y="0"/>
                  <a:pt x="5" y="57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67" y="57"/>
                  <a:pt x="109" y="31"/>
                  <a:pt x="135" y="0"/>
                </a:cubicBezTo>
                <a:cubicBezTo>
                  <a:pt x="135" y="0"/>
                  <a:pt x="134" y="0"/>
                  <a:pt x="133" y="0"/>
                </a:cubicBezTo>
              </a:path>
            </a:pathLst>
          </a:custGeom>
          <a:solidFill>
            <a:srgbClr val="5CBF5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1" name="Freeform 29"/>
          <p:cNvSpPr>
            <a:spLocks/>
          </p:cNvSpPr>
          <p:nvPr/>
        </p:nvSpPr>
        <p:spPr bwMode="auto">
          <a:xfrm>
            <a:off x="4375628" y="2936408"/>
            <a:ext cx="1257436" cy="2306922"/>
          </a:xfrm>
          <a:custGeom>
            <a:avLst/>
            <a:gdLst>
              <a:gd name="T0" fmla="*/ 130 w 163"/>
              <a:gd name="T1" fmla="*/ 299 h 299"/>
              <a:gd name="T2" fmla="*/ 123 w 163"/>
              <a:gd name="T3" fmla="*/ 132 h 299"/>
              <a:gd name="T4" fmla="*/ 161 w 163"/>
              <a:gd name="T5" fmla="*/ 48 h 299"/>
              <a:gd name="T6" fmla="*/ 143 w 163"/>
              <a:gd name="T7" fmla="*/ 51 h 299"/>
              <a:gd name="T8" fmla="*/ 108 w 163"/>
              <a:gd name="T9" fmla="*/ 75 h 299"/>
              <a:gd name="T10" fmla="*/ 80 w 163"/>
              <a:gd name="T11" fmla="*/ 6 h 299"/>
              <a:gd name="T12" fmla="*/ 76 w 163"/>
              <a:gd name="T13" fmla="*/ 52 h 299"/>
              <a:gd name="T14" fmla="*/ 48 w 163"/>
              <a:gd name="T15" fmla="*/ 33 h 299"/>
              <a:gd name="T16" fmla="*/ 26 w 163"/>
              <a:gd name="T17" fmla="*/ 16 h 299"/>
              <a:gd name="T18" fmla="*/ 51 w 163"/>
              <a:gd name="T19" fmla="*/ 75 h 299"/>
              <a:gd name="T20" fmla="*/ 9 w 163"/>
              <a:gd name="T21" fmla="*/ 35 h 299"/>
              <a:gd name="T22" fmla="*/ 8 w 163"/>
              <a:gd name="T23" fmla="*/ 53 h 299"/>
              <a:gd name="T24" fmla="*/ 42 w 163"/>
              <a:gd name="T25" fmla="*/ 93 h 299"/>
              <a:gd name="T26" fmla="*/ 10 w 163"/>
              <a:gd name="T27" fmla="*/ 75 h 299"/>
              <a:gd name="T28" fmla="*/ 19 w 163"/>
              <a:gd name="T29" fmla="*/ 98 h 299"/>
              <a:gd name="T30" fmla="*/ 71 w 163"/>
              <a:gd name="T31" fmla="*/ 161 h 299"/>
              <a:gd name="T32" fmla="*/ 62 w 163"/>
              <a:gd name="T33" fmla="*/ 299 h 299"/>
              <a:gd name="T34" fmla="*/ 130 w 163"/>
              <a:gd name="T35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3" h="299">
                <a:moveTo>
                  <a:pt x="130" y="299"/>
                </a:moveTo>
                <a:cubicBezTo>
                  <a:pt x="130" y="299"/>
                  <a:pt x="107" y="195"/>
                  <a:pt x="123" y="132"/>
                </a:cubicBezTo>
                <a:cubicBezTo>
                  <a:pt x="139" y="70"/>
                  <a:pt x="163" y="57"/>
                  <a:pt x="161" y="48"/>
                </a:cubicBezTo>
                <a:cubicBezTo>
                  <a:pt x="159" y="38"/>
                  <a:pt x="147" y="42"/>
                  <a:pt x="143" y="51"/>
                </a:cubicBezTo>
                <a:cubicBezTo>
                  <a:pt x="139" y="60"/>
                  <a:pt x="122" y="79"/>
                  <a:pt x="108" y="75"/>
                </a:cubicBezTo>
                <a:cubicBezTo>
                  <a:pt x="93" y="72"/>
                  <a:pt x="91" y="12"/>
                  <a:pt x="80" y="6"/>
                </a:cubicBezTo>
                <a:cubicBezTo>
                  <a:pt x="69" y="0"/>
                  <a:pt x="73" y="28"/>
                  <a:pt x="76" y="52"/>
                </a:cubicBezTo>
                <a:cubicBezTo>
                  <a:pt x="80" y="76"/>
                  <a:pt x="60" y="62"/>
                  <a:pt x="48" y="33"/>
                </a:cubicBezTo>
                <a:cubicBezTo>
                  <a:pt x="36" y="4"/>
                  <a:pt x="28" y="12"/>
                  <a:pt x="26" y="16"/>
                </a:cubicBezTo>
                <a:cubicBezTo>
                  <a:pt x="25" y="21"/>
                  <a:pt x="53" y="72"/>
                  <a:pt x="51" y="75"/>
                </a:cubicBezTo>
                <a:cubicBezTo>
                  <a:pt x="49" y="77"/>
                  <a:pt x="13" y="34"/>
                  <a:pt x="9" y="35"/>
                </a:cubicBezTo>
                <a:cubicBezTo>
                  <a:pt x="6" y="36"/>
                  <a:pt x="0" y="40"/>
                  <a:pt x="8" y="53"/>
                </a:cubicBezTo>
                <a:cubicBezTo>
                  <a:pt x="17" y="67"/>
                  <a:pt x="44" y="89"/>
                  <a:pt x="42" y="93"/>
                </a:cubicBezTo>
                <a:cubicBezTo>
                  <a:pt x="40" y="97"/>
                  <a:pt x="18" y="76"/>
                  <a:pt x="10" y="75"/>
                </a:cubicBezTo>
                <a:cubicBezTo>
                  <a:pt x="1" y="75"/>
                  <a:pt x="4" y="87"/>
                  <a:pt x="19" y="98"/>
                </a:cubicBezTo>
                <a:cubicBezTo>
                  <a:pt x="34" y="108"/>
                  <a:pt x="70" y="121"/>
                  <a:pt x="71" y="161"/>
                </a:cubicBezTo>
                <a:cubicBezTo>
                  <a:pt x="71" y="201"/>
                  <a:pt x="62" y="299"/>
                  <a:pt x="62" y="299"/>
                </a:cubicBezTo>
                <a:lnTo>
                  <a:pt x="130" y="299"/>
                </a:lnTo>
                <a:close/>
              </a:path>
            </a:pathLst>
          </a:custGeom>
          <a:solidFill>
            <a:srgbClr val="A2772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5036532" y="3032414"/>
            <a:ext cx="7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024833" y="2723294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실용성</a:t>
            </a:r>
            <a:endParaRPr lang="ko-KR" altLang="en-US" sz="16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7540108" y="1851659"/>
            <a:ext cx="4055258" cy="3625811"/>
            <a:chOff x="7433670" y="1422193"/>
            <a:chExt cx="4055258" cy="3625811"/>
          </a:xfrm>
        </p:grpSpPr>
        <p:grpSp>
          <p:nvGrpSpPr>
            <p:cNvPr id="75" name="그룹 7"/>
            <p:cNvGrpSpPr/>
            <p:nvPr/>
          </p:nvGrpSpPr>
          <p:grpSpPr>
            <a:xfrm>
              <a:off x="7493859" y="1459573"/>
              <a:ext cx="1480500" cy="307777"/>
              <a:chOff x="7403054" y="1498550"/>
              <a:chExt cx="1480500" cy="307777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7822543" y="1498550"/>
                <a:ext cx="670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창의성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108" name="직선 연결선 107"/>
              <p:cNvCxnSpPr/>
              <p:nvPr/>
            </p:nvCxnSpPr>
            <p:spPr>
              <a:xfrm>
                <a:off x="7403054" y="1794163"/>
                <a:ext cx="1480500" cy="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11"/>
            <p:cNvGrpSpPr/>
            <p:nvPr/>
          </p:nvGrpSpPr>
          <p:grpSpPr>
            <a:xfrm>
              <a:off x="7453704" y="2395068"/>
              <a:ext cx="1480500" cy="307778"/>
              <a:chOff x="7386302" y="2483383"/>
              <a:chExt cx="1480500" cy="307778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7831519" y="2483383"/>
                <a:ext cx="670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기술성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7386302" y="2791161"/>
                <a:ext cx="148050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77" name="그룹 10"/>
            <p:cNvGrpSpPr/>
            <p:nvPr/>
          </p:nvGrpSpPr>
          <p:grpSpPr>
            <a:xfrm>
              <a:off x="7453704" y="3399864"/>
              <a:ext cx="1480500" cy="307778"/>
              <a:chOff x="7379692" y="3359870"/>
              <a:chExt cx="1480500" cy="307778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7824909" y="3359870"/>
                <a:ext cx="6848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실용성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104" name="직선 연결선 103"/>
              <p:cNvCxnSpPr/>
              <p:nvPr/>
            </p:nvCxnSpPr>
            <p:spPr>
              <a:xfrm>
                <a:off x="7379692" y="3667648"/>
                <a:ext cx="1480500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9"/>
            <p:cNvGrpSpPr/>
            <p:nvPr/>
          </p:nvGrpSpPr>
          <p:grpSpPr>
            <a:xfrm>
              <a:off x="7433670" y="4411540"/>
              <a:ext cx="1480500" cy="307777"/>
              <a:chOff x="7379692" y="4188807"/>
              <a:chExt cx="1480500" cy="307777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7852156" y="4188807"/>
                <a:ext cx="670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사업성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7379692" y="4482337"/>
                <a:ext cx="148050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13"/>
            <p:cNvGrpSpPr/>
            <p:nvPr/>
          </p:nvGrpSpPr>
          <p:grpSpPr>
            <a:xfrm>
              <a:off x="9400332" y="1450189"/>
              <a:ext cx="2088596" cy="585947"/>
              <a:chOff x="9400332" y="1450189"/>
              <a:chExt cx="2088596" cy="585947"/>
            </a:xfrm>
          </p:grpSpPr>
          <p:sp>
            <p:nvSpPr>
              <p:cNvPr id="99" name="모서리가 둥근 직사각형 98"/>
              <p:cNvSpPr/>
              <p:nvPr/>
            </p:nvSpPr>
            <p:spPr>
              <a:xfrm>
                <a:off x="9400333" y="1450189"/>
                <a:ext cx="2088595" cy="20360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9400332" y="1832533"/>
                <a:ext cx="2088595" cy="20360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grpSp>
          <p:nvGrpSpPr>
            <p:cNvPr id="80" name="그룹 12"/>
            <p:cNvGrpSpPr/>
            <p:nvPr/>
          </p:nvGrpSpPr>
          <p:grpSpPr>
            <a:xfrm>
              <a:off x="9400331" y="2395068"/>
              <a:ext cx="2088596" cy="615131"/>
              <a:chOff x="9400331" y="2395068"/>
              <a:chExt cx="2088596" cy="615131"/>
            </a:xfrm>
          </p:grpSpPr>
          <p:sp>
            <p:nvSpPr>
              <p:cNvPr id="97" name="모서리가 둥근 직사각형 96"/>
              <p:cNvSpPr/>
              <p:nvPr/>
            </p:nvSpPr>
            <p:spPr>
              <a:xfrm>
                <a:off x="9400332" y="2395068"/>
                <a:ext cx="2088595" cy="20360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98" name="모서리가 둥근 직사각형 97"/>
              <p:cNvSpPr/>
              <p:nvPr/>
            </p:nvSpPr>
            <p:spPr>
              <a:xfrm>
                <a:off x="9400331" y="2806596"/>
                <a:ext cx="2088595" cy="20360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grpSp>
          <p:nvGrpSpPr>
            <p:cNvPr id="81" name="그룹 124"/>
            <p:cNvGrpSpPr/>
            <p:nvPr/>
          </p:nvGrpSpPr>
          <p:grpSpPr>
            <a:xfrm>
              <a:off x="9400331" y="3414667"/>
              <a:ext cx="2088596" cy="585947"/>
              <a:chOff x="9400332" y="1450189"/>
              <a:chExt cx="2088596" cy="585947"/>
            </a:xfrm>
          </p:grpSpPr>
          <p:sp>
            <p:nvSpPr>
              <p:cNvPr id="95" name="모서리가 둥근 직사각형 94"/>
              <p:cNvSpPr/>
              <p:nvPr/>
            </p:nvSpPr>
            <p:spPr>
              <a:xfrm>
                <a:off x="9400333" y="1450189"/>
                <a:ext cx="2088595" cy="20360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96" name="모서리가 둥근 직사각형 95"/>
              <p:cNvSpPr/>
              <p:nvPr/>
            </p:nvSpPr>
            <p:spPr>
              <a:xfrm>
                <a:off x="9400332" y="1832533"/>
                <a:ext cx="2088595" cy="20360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grpSp>
          <p:nvGrpSpPr>
            <p:cNvPr id="82" name="그룹 127"/>
            <p:cNvGrpSpPr/>
            <p:nvPr/>
          </p:nvGrpSpPr>
          <p:grpSpPr>
            <a:xfrm>
              <a:off x="9400330" y="4424536"/>
              <a:ext cx="2088596" cy="585947"/>
              <a:chOff x="9400332" y="1450189"/>
              <a:chExt cx="2088596" cy="585947"/>
            </a:xfrm>
          </p:grpSpPr>
          <p:sp>
            <p:nvSpPr>
              <p:cNvPr id="93" name="모서리가 둥근 직사각형 92"/>
              <p:cNvSpPr/>
              <p:nvPr/>
            </p:nvSpPr>
            <p:spPr>
              <a:xfrm>
                <a:off x="9400333" y="1450189"/>
                <a:ext cx="2088595" cy="20360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9400332" y="1832533"/>
                <a:ext cx="2088595" cy="20360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10003334" y="3400201"/>
              <a:ext cx="899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Only 200g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952710" y="3772619"/>
              <a:ext cx="10136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Pocket-size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652330" y="337297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704552" y="3760313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622992" y="4392494"/>
              <a:ext cx="1686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Growing Case Market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531015" y="4771005"/>
              <a:ext cx="1833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High Tech Not Required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601156" y="2354975"/>
              <a:ext cx="1771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Security Enhancement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685538" y="2774465"/>
              <a:ext cx="15703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Applicable to others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531015" y="1803928"/>
              <a:ext cx="1915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Far Recognition Distance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728726" y="1422193"/>
              <a:ext cx="1478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Automatic Process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3563659" y="3253950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창의성</a:t>
            </a:r>
            <a:endParaRPr lang="ko-KR" altLang="en-US" sz="16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2705100" y="38100"/>
            <a:ext cx="8611612" cy="5878512"/>
            <a:chOff x="3314700" y="455613"/>
            <a:chExt cx="7858125" cy="5364162"/>
          </a:xfrm>
        </p:grpSpPr>
        <p:pic>
          <p:nvPicPr>
            <p:cNvPr id="10243" name="Picture 3" descr="C:\Users\Administrator\Desktop\IOT공모전\source2\26608C4552687E7B0A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14700" y="455613"/>
              <a:ext cx="6838950" cy="4834079"/>
            </a:xfrm>
            <a:prstGeom prst="rect">
              <a:avLst/>
            </a:prstGeom>
            <a:noFill/>
          </p:spPr>
        </p:pic>
        <p:sp>
          <p:nvSpPr>
            <p:cNvPr id="57" name="직사각형 56"/>
            <p:cNvSpPr/>
            <p:nvPr/>
          </p:nvSpPr>
          <p:spPr>
            <a:xfrm>
              <a:off x="9229725" y="4476750"/>
              <a:ext cx="1943100" cy="1343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포인트가 5개인 별 59"/>
          <p:cNvSpPr/>
          <p:nvPr/>
        </p:nvSpPr>
        <p:spPr>
          <a:xfrm rot="18010703">
            <a:off x="3524251" y="5514976"/>
            <a:ext cx="266699" cy="266699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0" y="620414"/>
            <a:ext cx="482600" cy="3320266"/>
            <a:chOff x="0" y="620414"/>
            <a:chExt cx="482600" cy="3320266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36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37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38" name="그룹 58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0" y="24934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236" y="25500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41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42" name="그룹 25"/>
            <p:cNvGrpSpPr/>
            <p:nvPr/>
          </p:nvGrpSpPr>
          <p:grpSpPr>
            <a:xfrm>
              <a:off x="0" y="3458280"/>
              <a:ext cx="482600" cy="482400"/>
              <a:chOff x="0" y="563880"/>
              <a:chExt cx="482600" cy="4824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3" name="직사각형 42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482600" y="2975880"/>
            <a:ext cx="2286000" cy="482400"/>
          </a:xfrm>
          <a:prstGeom prst="rect">
            <a:avLst/>
          </a:prstGeom>
          <a:solidFill>
            <a:srgbClr val="70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9403" y="304994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기대효과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14750" y="5657850"/>
            <a:ext cx="641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흰색 지팡이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스스로 보행이 가능한 시각장애인들의 상징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9856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2" descr="C:\Users\Administrator\Desktop\IOT공모전\yel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6509" y="1791553"/>
            <a:ext cx="3505570" cy="3097946"/>
          </a:xfrm>
          <a:prstGeom prst="rect">
            <a:avLst/>
          </a:prstGeom>
          <a:noFill/>
        </p:spPr>
      </p:pic>
      <p:pic>
        <p:nvPicPr>
          <p:cNvPr id="56" name="Picture 14" descr="C:\Users\Administrator\Desktop\IOT공모전\pin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9875" y="1791553"/>
            <a:ext cx="3505570" cy="3097946"/>
          </a:xfrm>
          <a:prstGeom prst="rect">
            <a:avLst/>
          </a:prstGeom>
          <a:noFill/>
        </p:spPr>
      </p:pic>
      <p:grpSp>
        <p:nvGrpSpPr>
          <p:cNvPr id="3" name="그룹 30"/>
          <p:cNvGrpSpPr/>
          <p:nvPr/>
        </p:nvGrpSpPr>
        <p:grpSpPr>
          <a:xfrm>
            <a:off x="0" y="620414"/>
            <a:ext cx="482600" cy="3320266"/>
            <a:chOff x="0" y="620414"/>
            <a:chExt cx="482600" cy="3320266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9236" y="62041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4" name="그룹 50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5" name="그룹 55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6" name="그룹 58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0" y="24934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236" y="25500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7" name="그룹 63"/>
            <p:cNvGrpSpPr/>
            <p:nvPr/>
          </p:nvGrpSpPr>
          <p:grpSpPr>
            <a:xfrm>
              <a:off x="0" y="2975880"/>
              <a:ext cx="482600" cy="482400"/>
              <a:chOff x="0" y="563880"/>
              <a:chExt cx="482600" cy="482400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0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5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8" name="그룹 25"/>
            <p:cNvGrpSpPr/>
            <p:nvPr/>
          </p:nvGrpSpPr>
          <p:grpSpPr>
            <a:xfrm>
              <a:off x="0" y="3458280"/>
              <a:ext cx="482600" cy="482400"/>
              <a:chOff x="0" y="563880"/>
              <a:chExt cx="482600" cy="48240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3" name="직사각형 42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9236" y="620414"/>
                <a:ext cx="31931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6</a:t>
                </a:r>
                <a:endPara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53" name="직사각형 52"/>
          <p:cNvSpPr/>
          <p:nvPr/>
        </p:nvSpPr>
        <p:spPr>
          <a:xfrm>
            <a:off x="482600" y="2975880"/>
            <a:ext cx="2286000" cy="482400"/>
          </a:xfrm>
          <a:prstGeom prst="rect">
            <a:avLst/>
          </a:prstGeom>
          <a:solidFill>
            <a:srgbClr val="70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9403" y="304994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기대효과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7" name="포인트가 5개인 별 36"/>
          <p:cNvSpPr/>
          <p:nvPr/>
        </p:nvSpPr>
        <p:spPr>
          <a:xfrm rot="18010703">
            <a:off x="2638426" y="5248276"/>
            <a:ext cx="266699" cy="266699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838450" y="5362575"/>
            <a:ext cx="790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스마트 아이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시각장애인들 스스로 공공서비스를 이용할 수 있다는 상징</a:t>
            </a:r>
            <a:endParaRPr lang="ko-KR" altLang="en-US" dirty="0"/>
          </a:p>
        </p:txBody>
      </p:sp>
      <p:pic>
        <p:nvPicPr>
          <p:cNvPr id="55" name="Picture 13" descr="C:\Users\Administrator\Desktop\IOT공모전\blu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4930" y="1791553"/>
            <a:ext cx="3505570" cy="30979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9856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620414"/>
            <a:ext cx="482600" cy="2837866"/>
            <a:chOff x="0" y="620414"/>
            <a:chExt cx="482600" cy="2837866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0" y="2438400"/>
              <a:ext cx="0" cy="1066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0" y="2545080"/>
              <a:ext cx="10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9236" y="620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0" y="1046280"/>
              <a:ext cx="482600" cy="482400"/>
              <a:chOff x="0" y="563880"/>
              <a:chExt cx="482600" cy="482400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2B4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9236" y="620414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0" y="1528680"/>
              <a:ext cx="482600" cy="482400"/>
              <a:chOff x="0" y="563880"/>
              <a:chExt cx="482600" cy="48240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74C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9236" y="620414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0" y="2011080"/>
              <a:ext cx="482600" cy="482400"/>
              <a:chOff x="0" y="563880"/>
              <a:chExt cx="482600" cy="482400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FD4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9236" y="620414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0" y="2493480"/>
              <a:ext cx="482600" cy="482400"/>
              <a:chOff x="0" y="563880"/>
              <a:chExt cx="482600" cy="482400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0" y="563880"/>
                <a:ext cx="482600" cy="482400"/>
              </a:xfrm>
              <a:prstGeom prst="rect">
                <a:avLst/>
              </a:prstGeom>
              <a:solidFill>
                <a:srgbClr val="FE4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9236" y="620414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0" y="2975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9236" y="30324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22496" y="2756189"/>
            <a:ext cx="23989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latin typeface="나눔바른고딕" pitchFamily="50" charset="-127"/>
                <a:ea typeface="나눔바른고딕" pitchFamily="50" charset="-127"/>
              </a:rPr>
              <a:t>Thank you!</a:t>
            </a:r>
            <a:endParaRPr lang="ko-KR" altLang="en-US" sz="30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0" y="3458280"/>
            <a:ext cx="482600" cy="482400"/>
            <a:chOff x="0" y="563880"/>
            <a:chExt cx="482600" cy="482400"/>
          </a:xfrm>
          <a:solidFill>
            <a:schemeClr val="accent3">
              <a:lumMod val="75000"/>
            </a:schemeClr>
          </a:solidFill>
        </p:grpSpPr>
        <p:sp>
          <p:nvSpPr>
            <p:cNvPr id="24" name="직사각형 23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6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69776" y="3458280"/>
            <a:ext cx="2050224" cy="482400"/>
            <a:chOff x="0" y="563880"/>
            <a:chExt cx="482600" cy="482400"/>
          </a:xfrm>
          <a:solidFill>
            <a:schemeClr val="accent3">
              <a:lumMod val="75000"/>
            </a:schemeClr>
          </a:solidFill>
        </p:grpSpPr>
        <p:sp>
          <p:nvSpPr>
            <p:cNvPr id="27" name="직사각형 26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670" y="620014"/>
              <a:ext cx="191759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Q &amp; A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6980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236" y="620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1046280"/>
            <a:ext cx="2324101" cy="482400"/>
          </a:xfrm>
          <a:prstGeom prst="rect">
            <a:avLst/>
          </a:prstGeom>
          <a:solidFill>
            <a:srgbClr val="2B4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6" y="11028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75"/>
          <p:cNvGrpSpPr/>
          <p:nvPr/>
        </p:nvGrpSpPr>
        <p:grpSpPr>
          <a:xfrm>
            <a:off x="0" y="1528680"/>
            <a:ext cx="482600" cy="482400"/>
            <a:chOff x="0" y="563880"/>
            <a:chExt cx="482600" cy="482400"/>
          </a:xfrm>
        </p:grpSpPr>
        <p:sp>
          <p:nvSpPr>
            <p:cNvPr id="23" name="직사각형 22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4C4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" name="그룹 78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21" name="직사각형 2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4" name="그룹 81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19" name="직사각형 18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5" name="그룹 84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17" name="직사각형 16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34975" y="1101360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아이디어의 시작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26" name="Picture 2" descr="C:\Users\Administrator\Desktop\IOT공모전\제목 없음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3449" y="1"/>
            <a:ext cx="10377797" cy="6857999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0" y="0"/>
            <a:ext cx="12446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배상현\Desktop\IOT 공모전\source\c_1_00142017021315441728475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9196" y="1355725"/>
            <a:ext cx="6527007" cy="4351338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236" y="620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2" name="그룹 71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45" name="직사각형 44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1528680"/>
            <a:ext cx="2286000" cy="482400"/>
          </a:xfrm>
          <a:prstGeom prst="rect">
            <a:avLst/>
          </a:prstGeom>
          <a:solidFill>
            <a:srgbClr val="74C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236" y="15852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5" name="그룹 76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43" name="직사각형 42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6" name="그룹 79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41" name="직사각형 40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7" name="그룹 82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39" name="직사각형 38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53076" y="159018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시행안 </a:t>
            </a:r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237" y="2171854"/>
            <a:ext cx="0" cy="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43551" y="5997210"/>
            <a:ext cx="6553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시각장애인들이 직접 정류장에 있는 단말기에 승차할 버스번호 입력 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92925" y="367935"/>
            <a:ext cx="4889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정류장 단말기 </a:t>
            </a:r>
            <a:r>
              <a:rPr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알리미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9236" y="620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3" name="그룹 71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46" name="직사각형 45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0" y="1528680"/>
            <a:ext cx="2286000" cy="482400"/>
          </a:xfrm>
          <a:prstGeom prst="rect">
            <a:avLst/>
          </a:prstGeom>
          <a:solidFill>
            <a:srgbClr val="74C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236" y="15852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6" name="그룹 76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44" name="직사각형 43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7" name="그룹 79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42" name="직사각형 4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38" name="그룹 82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40" name="직사각형 39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53076" y="159018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시행안 </a:t>
            </a:r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237" y="2171854"/>
            <a:ext cx="0" cy="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64350" y="5997210"/>
            <a:ext cx="48895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시각장애인들에게 버스 도착신호를 빛으로 알림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92925" y="367935"/>
            <a:ext cx="4889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정류장 단말기 </a:t>
            </a:r>
            <a:r>
              <a:rPr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알리미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3" name="Picture 2" descr="C:\Users\Administrator\Desktop\IOT공모전\source2\7a0fccee677852fa9949f11cd7e6dca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9" y="1339950"/>
            <a:ext cx="5324475" cy="43666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3714750" y="1352550"/>
            <a:ext cx="5324475" cy="4343400"/>
          </a:xfrm>
          <a:prstGeom prst="rect">
            <a:avLst/>
          </a:prstGeom>
          <a:blipFill dpi="0" rotWithShape="1">
            <a:blip r:embed="rId2">
              <a:alphaModFix amt="6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36" y="620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9" name="그룹 71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2" name="직사각형 2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1528680"/>
            <a:ext cx="2286000" cy="482400"/>
          </a:xfrm>
          <a:prstGeom prst="rect">
            <a:avLst/>
          </a:prstGeom>
          <a:solidFill>
            <a:srgbClr val="74C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6" y="15852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2" name="그룹 76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20" name="직사각형 19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3" name="그룹 79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18" name="직사각형 1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4" name="그룹 82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16" name="직사각형 15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53076" y="159018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시행안 </a:t>
            </a:r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237" y="2171854"/>
            <a:ext cx="0" cy="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92925" y="367935"/>
            <a:ext cx="4889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정류장 단말기 </a:t>
            </a:r>
            <a:r>
              <a:rPr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알리미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 descr="C:\Users\Administrator\Desktop\IOT공모전\source2\faq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6825" y="2400299"/>
            <a:ext cx="2581275" cy="2581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IOT공모전\source2\HvJZrNodkoOGoD1nxFN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9425" y="1104899"/>
            <a:ext cx="6381750" cy="4246765"/>
          </a:xfrm>
          <a:prstGeom prst="rect">
            <a:avLst/>
          </a:prstGeom>
          <a:noFill/>
        </p:spPr>
      </p:pic>
      <p:sp>
        <p:nvSpPr>
          <p:cNvPr id="39" name="구름 모양 설명선 38"/>
          <p:cNvSpPr/>
          <p:nvPr/>
        </p:nvSpPr>
        <p:spPr>
          <a:xfrm rot="21427900">
            <a:off x="8582024" y="1190625"/>
            <a:ext cx="2828925" cy="1209675"/>
          </a:xfrm>
          <a:prstGeom prst="cloudCallout">
            <a:avLst>
              <a:gd name="adj1" fmla="val -57160"/>
              <a:gd name="adj2" fmla="val 867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36" y="620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9" name="그룹 71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2" name="직사각형 2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1528680"/>
            <a:ext cx="2286000" cy="482400"/>
          </a:xfrm>
          <a:prstGeom prst="rect">
            <a:avLst/>
          </a:prstGeom>
          <a:solidFill>
            <a:srgbClr val="74C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6" y="15852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2" name="그룹 76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20" name="직사각형 19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3" name="그룹 79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18" name="직사각형 1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4" name="그룹 82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16" name="직사각형 15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53076" y="159018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시행안 </a:t>
            </a:r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237" y="2171854"/>
            <a:ext cx="0" cy="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48225" y="5997210"/>
            <a:ext cx="71151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시각장애인들이 직접 버스정류장에 위치한 리더기에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NFC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카드를 갖다 댐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92925" y="367935"/>
            <a:ext cx="4889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NFC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카드 버스 위치 </a:t>
            </a:r>
            <a:r>
              <a:rPr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알리미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53500" y="1609725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리더기는 어디에</a:t>
            </a:r>
            <a:r>
              <a:rPr lang="en-US" altLang="ko-KR" b="1" dirty="0" smtClean="0">
                <a:solidFill>
                  <a:srgbClr val="FF0000"/>
                </a:solidFill>
              </a:rPr>
              <a:t>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36" y="620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" name="그룹 71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2" name="직사각형 2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1528680"/>
            <a:ext cx="2286000" cy="482400"/>
          </a:xfrm>
          <a:prstGeom prst="rect">
            <a:avLst/>
          </a:prstGeom>
          <a:solidFill>
            <a:srgbClr val="74C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6" y="15852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" name="그룹 76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20" name="직사각형 19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9" name="그룹 79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18" name="직사각형 1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2" name="그룹 82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16" name="직사각형 15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53076" y="159018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시행안 </a:t>
            </a:r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237" y="2171854"/>
            <a:ext cx="0" cy="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96050" y="5997210"/>
            <a:ext cx="54197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바른고딕" pitchFamily="50" charset="-127"/>
                <a:ea typeface="나눔바른고딕" pitchFamily="50" charset="-127"/>
              </a:rPr>
              <a:t>추가로 설치된 유도블록을 따라 정확한 위치에 버스가 정차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92925" y="367935"/>
            <a:ext cx="4889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NFC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카드 버스 위치 </a:t>
            </a:r>
            <a:r>
              <a:rPr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알리미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1" name="Picture 2" descr="C:\Users\Administrator\Desktop\IOT공모전\source2\35614_47976_474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8949" y="1123950"/>
            <a:ext cx="6286501" cy="42014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438400"/>
            <a:ext cx="0" cy="106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0" y="2545080"/>
            <a:ext cx="10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36" y="620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" name="그룹 71"/>
          <p:cNvGrpSpPr/>
          <p:nvPr/>
        </p:nvGrpSpPr>
        <p:grpSpPr>
          <a:xfrm>
            <a:off x="0" y="1046280"/>
            <a:ext cx="482600" cy="482400"/>
            <a:chOff x="0" y="563880"/>
            <a:chExt cx="482600" cy="482400"/>
          </a:xfrm>
        </p:grpSpPr>
        <p:sp>
          <p:nvSpPr>
            <p:cNvPr id="22" name="직사각형 21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2B4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1528680"/>
            <a:ext cx="2286000" cy="482400"/>
          </a:xfrm>
          <a:prstGeom prst="rect">
            <a:avLst/>
          </a:prstGeom>
          <a:solidFill>
            <a:srgbClr val="74C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6" y="15852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" name="그룹 76"/>
          <p:cNvGrpSpPr/>
          <p:nvPr/>
        </p:nvGrpSpPr>
        <p:grpSpPr>
          <a:xfrm>
            <a:off x="0" y="2011080"/>
            <a:ext cx="482600" cy="482400"/>
            <a:chOff x="0" y="563880"/>
            <a:chExt cx="482600" cy="482400"/>
          </a:xfrm>
        </p:grpSpPr>
        <p:sp>
          <p:nvSpPr>
            <p:cNvPr id="20" name="직사각형 19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FD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9" name="그룹 79"/>
          <p:cNvGrpSpPr/>
          <p:nvPr/>
        </p:nvGrpSpPr>
        <p:grpSpPr>
          <a:xfrm>
            <a:off x="0" y="2493480"/>
            <a:ext cx="482600" cy="482400"/>
            <a:chOff x="0" y="563880"/>
            <a:chExt cx="482600" cy="482400"/>
          </a:xfrm>
        </p:grpSpPr>
        <p:sp>
          <p:nvSpPr>
            <p:cNvPr id="18" name="직사각형 17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FE4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2" name="그룹 82"/>
          <p:cNvGrpSpPr/>
          <p:nvPr/>
        </p:nvGrpSpPr>
        <p:grpSpPr>
          <a:xfrm>
            <a:off x="0" y="2975880"/>
            <a:ext cx="482600" cy="482400"/>
            <a:chOff x="0" y="563880"/>
            <a:chExt cx="482600" cy="482400"/>
          </a:xfrm>
        </p:grpSpPr>
        <p:sp>
          <p:nvSpPr>
            <p:cNvPr id="16" name="직사각형 15"/>
            <p:cNvSpPr/>
            <p:nvPr/>
          </p:nvSpPr>
          <p:spPr>
            <a:xfrm>
              <a:off x="0" y="563880"/>
              <a:ext cx="482600" cy="482400"/>
            </a:xfrm>
            <a:prstGeom prst="rect">
              <a:avLst/>
            </a:prstGeom>
            <a:solidFill>
              <a:srgbClr val="70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36" y="6204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53076" y="1590189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시행안 </a:t>
            </a:r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-2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7237" y="2171854"/>
            <a:ext cx="0" cy="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3458280"/>
            <a:ext cx="482600" cy="48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36" y="3514814"/>
            <a:ext cx="31931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43725" y="6054360"/>
            <a:ext cx="47910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현장 상황에 따라 버스 정차 위치가 달라지는 현실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92925" y="367935"/>
            <a:ext cx="4889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NFC</a:t>
            </a:r>
            <a:r>
              <a:rPr lang="ko-KR" altLang="en-US" sz="2400" b="1" dirty="0" smtClean="0">
                <a:latin typeface="나눔바른고딕" pitchFamily="50" charset="-127"/>
                <a:ea typeface="나눔바른고딕" pitchFamily="50" charset="-127"/>
              </a:rPr>
              <a:t>카드 버스 위치 </a:t>
            </a:r>
            <a:r>
              <a:rPr lang="ko-KR" altLang="en-US" sz="2400" b="1" dirty="0" err="1" smtClean="0">
                <a:latin typeface="나눔바른고딕" pitchFamily="50" charset="-127"/>
                <a:ea typeface="나눔바른고딕" pitchFamily="50" charset="-127"/>
              </a:rPr>
              <a:t>알리미</a:t>
            </a:r>
            <a:endParaRPr lang="ko-KR" altLang="en-US" sz="2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170" name="Picture 2" descr="C:\Users\Administrator\Desktop\IOT공모전\source2\KakaoTalk_20180907_22171396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6575" y="1133475"/>
            <a:ext cx="6286500" cy="4191000"/>
          </a:xfrm>
          <a:prstGeom prst="rect">
            <a:avLst/>
          </a:prstGeom>
          <a:noFill/>
        </p:spPr>
      </p:pic>
      <p:pic>
        <p:nvPicPr>
          <p:cNvPr id="30" name="Picture 2" descr="C:\Users\Administrator\Desktop\IOT공모전\source2\faq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48725" y="1000124"/>
            <a:ext cx="1876425" cy="1876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1484</Words>
  <Application>Microsoft Office PowerPoint</Application>
  <PresentationFormat>사용자 지정</PresentationFormat>
  <Paragraphs>433</Paragraphs>
  <Slides>26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hyungkyu</dc:creator>
  <cp:lastModifiedBy>Windows User</cp:lastModifiedBy>
  <cp:revision>106</cp:revision>
  <dcterms:created xsi:type="dcterms:W3CDTF">2018-09-07T12:37:12Z</dcterms:created>
  <dcterms:modified xsi:type="dcterms:W3CDTF">2018-09-12T14:33:21Z</dcterms:modified>
</cp:coreProperties>
</file>